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98" r:id="rId4"/>
    <p:sldId id="258" r:id="rId5"/>
    <p:sldId id="296" r:id="rId6"/>
    <p:sldId id="259" r:id="rId7"/>
    <p:sldId id="260" r:id="rId8"/>
    <p:sldId id="261" r:id="rId9"/>
    <p:sldId id="262" r:id="rId10"/>
    <p:sldId id="263" r:id="rId11"/>
    <p:sldId id="264" r:id="rId12"/>
    <p:sldId id="297" r:id="rId13"/>
    <p:sldId id="269" r:id="rId14"/>
    <p:sldId id="270" r:id="rId15"/>
    <p:sldId id="271" r:id="rId16"/>
    <p:sldId id="272" r:id="rId17"/>
    <p:sldId id="268" r:id="rId18"/>
    <p:sldId id="273" r:id="rId19"/>
    <p:sldId id="274" r:id="rId20"/>
    <p:sldId id="275" r:id="rId21"/>
    <p:sldId id="265" r:id="rId22"/>
    <p:sldId id="267" r:id="rId23"/>
    <p:sldId id="293" r:id="rId24"/>
    <p:sldId id="294" r:id="rId25"/>
    <p:sldId id="290" r:id="rId26"/>
    <p:sldId id="291" r:id="rId27"/>
    <p:sldId id="292" r:id="rId28"/>
    <p:sldId id="276" r:id="rId29"/>
    <p:sldId id="266" r:id="rId30"/>
    <p:sldId id="277" r:id="rId31"/>
    <p:sldId id="278" r:id="rId32"/>
    <p:sldId id="283" r:id="rId33"/>
    <p:sldId id="281" r:id="rId34"/>
    <p:sldId id="282" r:id="rId35"/>
    <p:sldId id="285" r:id="rId36"/>
    <p:sldId id="279" r:id="rId37"/>
    <p:sldId id="287" r:id="rId38"/>
    <p:sldId id="288" r:id="rId39"/>
    <p:sldId id="289" r:id="rId40"/>
    <p:sldId id="284" r:id="rId41"/>
    <p:sldId id="280" r:id="rId42"/>
    <p:sldId id="286" r:id="rId43"/>
    <p:sldId id="29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14"/>
    <p:restoredTop sz="76415"/>
  </p:normalViewPr>
  <p:slideViewPr>
    <p:cSldViewPr snapToGrid="0" snapToObjects="1">
      <p:cViewPr varScale="1">
        <p:scale>
          <a:sx n="118" d="100"/>
          <a:sy n="118" d="100"/>
        </p:scale>
        <p:origin x="680"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67198-5926-D044-A257-E0506B4ECFCE}" type="datetimeFigureOut">
              <a:rPr lang="en-US" smtClean="0"/>
              <a:t>8/24/17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006605-66B6-EF48-BF3C-AE969B01AB7E}" type="slidenum">
              <a:rPr lang="en-US" smtClean="0"/>
              <a:t>‹#›</a:t>
            </a:fld>
            <a:endParaRPr lang="en-US"/>
          </a:p>
        </p:txBody>
      </p:sp>
    </p:spTree>
    <p:extLst>
      <p:ext uri="{BB962C8B-B14F-4D97-AF65-F5344CB8AC3E}">
        <p14:creationId xmlns:p14="http://schemas.microsoft.com/office/powerpoint/2010/main" val="85632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www.elprocus.com/passive-infrared-pir-sensor-with-application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eclipse.org/paho/"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Intelligent_personal_assistant" TargetMode="External"/><Relationship Id="rId4" Type="http://schemas.openxmlformats.org/officeDocument/2006/relationships/hyperlink" Target="https://en.wikipedia.org/wiki/Amazon.com" TargetMode="External"/><Relationship Id="rId5" Type="http://schemas.openxmlformats.org/officeDocument/2006/relationships/hyperlink" Target="https://en.wikipedia.org/wiki/Amazon_Echo" TargetMode="External"/><Relationship Id="rId6" Type="http://schemas.openxmlformats.org/officeDocument/2006/relationships/hyperlink" Target="https://en.wikipedia.org/wiki/Amazon_Lab126" TargetMode="External"/><Relationship Id="rId7" Type="http://schemas.openxmlformats.org/officeDocument/2006/relationships/hyperlink" Target="https://en.wikipedia.org/wiki/Smart_device" TargetMode="External"/><Relationship Id="rId8" Type="http://schemas.openxmlformats.org/officeDocument/2006/relationships/hyperlink" Target="https://en.wikipedia.org/wiki/Home_automation"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Input_device" TargetMode="External"/><Relationship Id="rId4" Type="http://schemas.openxmlformats.org/officeDocument/2006/relationships/hyperlink" Target="https://en.wikipedia.org/wiki/Output_device" TargetMode="External"/><Relationship Id="rId5" Type="http://schemas.openxmlformats.org/officeDocument/2006/relationships/hyperlink" Target="https://en.wikipedia.org/wiki/Electronic_visual_display" TargetMode="External"/><Relationship Id="rId6" Type="http://schemas.openxmlformats.org/officeDocument/2006/relationships/hyperlink" Target="https://en.wikipedia.org/wiki/Information_processing_system" TargetMode="External"/><Relationship Id="rId7" Type="http://schemas.openxmlformats.org/officeDocument/2006/relationships/hyperlink" Target="https://en.wikipedia.org/wiki/Multi-touch" TargetMode="External"/><Relationship Id="rId8" Type="http://schemas.openxmlformats.org/officeDocument/2006/relationships/hyperlink" Target="https://en.wikipedia.org/wiki/Stylus_(computing)"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a:t>
            </a:r>
            <a:r>
              <a:rPr lang="en-US" baseline="0" dirty="0" smtClean="0"/>
              <a:t>. My name is Anoja Rajalakshmi. I am a recent graduate from San Francisco State University. I would like to present my paper on Internet of Things using node red and Alexa. </a:t>
            </a:r>
          </a:p>
          <a:p>
            <a:endParaRPr lang="en-US" baseline="0" dirty="0" smtClean="0"/>
          </a:p>
          <a:p>
            <a:r>
              <a:rPr lang="en-US" sz="1200" b="0" i="0" kern="1200" dirty="0" smtClean="0">
                <a:solidFill>
                  <a:schemeClr val="tx1"/>
                </a:solidFill>
                <a:effectLst/>
                <a:latin typeface="+mn-lt"/>
                <a:ea typeface="+mn-ea"/>
                <a:cs typeface="+mn-cs"/>
              </a:rPr>
              <a:t>Internet of Things, is revolutionizing our daily lives and the way we interact with each other. Watches that read our e-mails while calculating our running speed, cars that connect to central databases for navigation and information retrieval, devices that monitor our health and send updates to our doctor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more.</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a:t>
            </a:fld>
            <a:endParaRPr lang="en-US"/>
          </a:p>
        </p:txBody>
      </p:sp>
    </p:spTree>
    <p:extLst>
      <p:ext uri="{BB962C8B-B14F-4D97-AF65-F5344CB8AC3E}">
        <p14:creationId xmlns:p14="http://schemas.microsoft.com/office/powerpoint/2010/main" val="413071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create customized skills or voice commands which can be used in day</a:t>
            </a:r>
            <a:r>
              <a:rPr lang="en-US" baseline="0" dirty="0" smtClean="0"/>
              <a:t> today basic.</a:t>
            </a:r>
          </a:p>
          <a:p>
            <a:r>
              <a:rPr lang="en-US" baseline="0" dirty="0" smtClean="0"/>
              <a:t>The reason for customized skill is that need for each individual may vary. Suppose if one likes watching news in the morning, other might prefer radio or a newspaper. So we can create our own skills to make our life easy.</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10</a:t>
            </a:fld>
            <a:endParaRPr lang="en-US"/>
          </a:p>
        </p:txBody>
      </p:sp>
    </p:spTree>
    <p:extLst>
      <p:ext uri="{BB962C8B-B14F-4D97-AF65-F5344CB8AC3E}">
        <p14:creationId xmlns:p14="http://schemas.microsoft.com/office/powerpoint/2010/main" val="510277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11</a:t>
            </a:fld>
            <a:endParaRPr lang="en-US"/>
          </a:p>
        </p:txBody>
      </p:sp>
    </p:spTree>
    <p:extLst>
      <p:ext uri="{BB962C8B-B14F-4D97-AF65-F5344CB8AC3E}">
        <p14:creationId xmlns:p14="http://schemas.microsoft.com/office/powerpoint/2010/main" val="1833173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Raspberry Pi</a:t>
            </a:r>
            <a:r>
              <a:rPr lang="en-US" sz="1200" b="0" i="0" kern="1200" dirty="0" smtClean="0">
                <a:solidFill>
                  <a:schemeClr val="tx1"/>
                </a:solidFill>
                <a:effectLst/>
                <a:latin typeface="+mn-lt"/>
                <a:ea typeface="+mn-ea"/>
                <a:cs typeface="+mn-cs"/>
              </a:rPr>
              <a:t> is a low cost, credit-card sized computer that plugs into a computer monitor or TV, and uses a standard keyboard and mouse. It is a capable little device that enables people of all ages to explore computing, and to learn how to program in languages like Scratch and Python.</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13</a:t>
            </a:fld>
            <a:endParaRPr lang="en-US"/>
          </a:p>
        </p:txBody>
      </p:sp>
    </p:spTree>
    <p:extLst>
      <p:ext uri="{BB962C8B-B14F-4D97-AF65-F5344CB8AC3E}">
        <p14:creationId xmlns:p14="http://schemas.microsoft.com/office/powerpoint/2010/main" val="63174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Intel Edison</a:t>
            </a:r>
            <a:r>
              <a:rPr lang="en-US" sz="1200" b="0" i="0" kern="1200" dirty="0" smtClean="0">
                <a:solidFill>
                  <a:schemeClr val="tx1"/>
                </a:solidFill>
                <a:effectLst/>
                <a:latin typeface="+mn-lt"/>
                <a:ea typeface="+mn-ea"/>
                <a:cs typeface="+mn-cs"/>
              </a:rPr>
              <a:t> is a computer-on-module offered by </a:t>
            </a:r>
            <a:r>
              <a:rPr lang="en-US" sz="1200" b="1" i="0" kern="1200" dirty="0" smtClean="0">
                <a:solidFill>
                  <a:schemeClr val="tx1"/>
                </a:solidFill>
                <a:effectLst/>
                <a:latin typeface="+mn-lt"/>
                <a:ea typeface="+mn-ea"/>
                <a:cs typeface="+mn-cs"/>
              </a:rPr>
              <a:t>Intel</a:t>
            </a:r>
            <a:r>
              <a:rPr lang="en-US" sz="1200" b="0" i="0" kern="1200" dirty="0" smtClean="0">
                <a:solidFill>
                  <a:schemeClr val="tx1"/>
                </a:solidFill>
                <a:effectLst/>
                <a:latin typeface="+mn-lt"/>
                <a:ea typeface="+mn-ea"/>
                <a:cs typeface="+mn-cs"/>
              </a:rPr>
              <a:t> as a development system for wearable devices and Internet of Things devices.</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14</a:t>
            </a:fld>
            <a:endParaRPr lang="en-US"/>
          </a:p>
        </p:txBody>
      </p:sp>
    </p:spTree>
    <p:extLst>
      <p:ext uri="{BB962C8B-B14F-4D97-AF65-F5344CB8AC3E}">
        <p14:creationId xmlns:p14="http://schemas.microsoft.com/office/powerpoint/2010/main" val="1508130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ESP8266</a:t>
            </a:r>
            <a:r>
              <a:rPr lang="en-US" sz="1200" b="0" i="0" kern="1200" dirty="0" smtClean="0">
                <a:solidFill>
                  <a:schemeClr val="tx1"/>
                </a:solidFill>
                <a:effectLst/>
                <a:latin typeface="+mn-lt"/>
                <a:ea typeface="+mn-ea"/>
                <a:cs typeface="+mn-cs"/>
              </a:rPr>
              <a:t> is a low-cost Wi-Fi chip with full TCP/IP stack and MCU (microcontroller unit) capability produced by Shanghai-based Chinese manufacturer, </a:t>
            </a:r>
            <a:r>
              <a:rPr lang="en-US" sz="1200" b="0" i="0" kern="1200" dirty="0" err="1" smtClean="0">
                <a:solidFill>
                  <a:schemeClr val="tx1"/>
                </a:solidFill>
                <a:effectLst/>
                <a:latin typeface="+mn-lt"/>
                <a:ea typeface="+mn-ea"/>
                <a:cs typeface="+mn-cs"/>
              </a:rPr>
              <a:t>Espressif</a:t>
            </a:r>
            <a:r>
              <a:rPr lang="en-US" sz="1200" b="0" i="0" kern="1200" dirty="0" smtClean="0">
                <a:solidFill>
                  <a:schemeClr val="tx1"/>
                </a:solidFill>
                <a:effectLst/>
                <a:latin typeface="+mn-lt"/>
                <a:ea typeface="+mn-ea"/>
                <a:cs typeface="+mn-cs"/>
              </a:rPr>
              <a:t> Systems.</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15</a:t>
            </a:fld>
            <a:endParaRPr lang="en-US"/>
          </a:p>
        </p:txBody>
      </p:sp>
    </p:spTree>
    <p:extLst>
      <p:ext uri="{BB962C8B-B14F-4D97-AF65-F5344CB8AC3E}">
        <p14:creationId xmlns:p14="http://schemas.microsoft.com/office/powerpoint/2010/main" val="1415958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r>
              <a:rPr lang="en-US" sz="1200" b="1" i="0" kern="1200" dirty="0" smtClean="0">
                <a:solidFill>
                  <a:schemeClr val="tx1"/>
                </a:solidFill>
                <a:effectLst/>
                <a:latin typeface="+mn-lt"/>
                <a:ea typeface="+mn-ea"/>
                <a:cs typeface="+mn-cs"/>
              </a:rPr>
              <a:t>ESP32</a:t>
            </a:r>
            <a:r>
              <a:rPr lang="en-US" sz="1200" b="0" i="0" kern="1200" dirty="0" smtClean="0">
                <a:solidFill>
                  <a:schemeClr val="tx1"/>
                </a:solidFill>
                <a:effectLst/>
                <a:latin typeface="+mn-lt"/>
                <a:ea typeface="+mn-ea"/>
                <a:cs typeface="+mn-cs"/>
              </a:rPr>
              <a:t> is a series of low cost, low power system on a chip microcontrollers with integrated Wi-Fi &amp; dual-mode Bluetooth. The </a:t>
            </a:r>
            <a:r>
              <a:rPr lang="en-US" sz="1200" b="1" i="0" kern="1200" dirty="0" smtClean="0">
                <a:solidFill>
                  <a:schemeClr val="tx1"/>
                </a:solidFill>
                <a:effectLst/>
                <a:latin typeface="+mn-lt"/>
                <a:ea typeface="+mn-ea"/>
                <a:cs typeface="+mn-cs"/>
              </a:rPr>
              <a:t>ESP32</a:t>
            </a:r>
            <a:r>
              <a:rPr lang="en-US" sz="1200" b="0" i="0" kern="1200" dirty="0" smtClean="0">
                <a:solidFill>
                  <a:schemeClr val="tx1"/>
                </a:solidFill>
                <a:effectLst/>
                <a:latin typeface="+mn-lt"/>
                <a:ea typeface="+mn-ea"/>
                <a:cs typeface="+mn-cs"/>
              </a:rPr>
              <a:t> series employs a </a:t>
            </a:r>
            <a:r>
              <a:rPr lang="en-US" sz="1200" b="0" i="0" kern="1200" dirty="0" err="1" smtClean="0">
                <a:solidFill>
                  <a:schemeClr val="tx1"/>
                </a:solidFill>
                <a:effectLst/>
                <a:latin typeface="+mn-lt"/>
                <a:ea typeface="+mn-ea"/>
                <a:cs typeface="+mn-cs"/>
              </a:rPr>
              <a:t>Tensilica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Xtensa</a:t>
            </a:r>
            <a:r>
              <a:rPr lang="en-US" sz="1200" b="0" i="0" kern="1200" dirty="0" smtClean="0">
                <a:solidFill>
                  <a:schemeClr val="tx1"/>
                </a:solidFill>
                <a:effectLst/>
                <a:latin typeface="+mn-lt"/>
                <a:ea typeface="+mn-ea"/>
                <a:cs typeface="+mn-cs"/>
              </a:rPr>
              <a:t> LX6 microprocessor in both dual-core and single-core variations. ... It is a successor to the ESP8266 microcontroller.</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As you see</a:t>
            </a:r>
            <a:r>
              <a:rPr lang="en-US" sz="1800" baseline="0" dirty="0" smtClean="0"/>
              <a:t> I have listed about 4 different microcontrollers those can be placed anywhere in the world, They need a simple protocol to talk to each other.</a:t>
            </a:r>
            <a:endParaRPr lang="en-US" sz="1800" dirty="0" smtClean="0"/>
          </a:p>
          <a:p>
            <a:endParaRPr lang="en-US" sz="1800" dirty="0"/>
          </a:p>
        </p:txBody>
      </p:sp>
      <p:sp>
        <p:nvSpPr>
          <p:cNvPr id="4" name="Slide Number Placeholder 3"/>
          <p:cNvSpPr>
            <a:spLocks noGrp="1"/>
          </p:cNvSpPr>
          <p:nvPr>
            <p:ph type="sldNum" sz="quarter" idx="10"/>
          </p:nvPr>
        </p:nvSpPr>
        <p:spPr/>
        <p:txBody>
          <a:bodyPr/>
          <a:lstStyle/>
          <a:p>
            <a:fld id="{51006605-66B6-EF48-BF3C-AE969B01AB7E}" type="slidenum">
              <a:rPr lang="en-US" smtClean="0"/>
              <a:t>16</a:t>
            </a:fld>
            <a:endParaRPr lang="en-US"/>
          </a:p>
        </p:txBody>
      </p:sp>
    </p:spTree>
    <p:extLst>
      <p:ext uri="{BB962C8B-B14F-4D97-AF65-F5344CB8AC3E}">
        <p14:creationId xmlns:p14="http://schemas.microsoft.com/office/powerpoint/2010/main" val="89764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DHT11 </a:t>
            </a:r>
            <a:r>
              <a:rPr lang="mr-IN" dirty="0" smtClean="0"/>
              <a:t>–</a:t>
            </a:r>
            <a:r>
              <a:rPr lang="en-US" dirty="0" smtClean="0"/>
              <a:t> </a:t>
            </a:r>
            <a:r>
              <a:rPr lang="en-US" dirty="0" err="1" smtClean="0"/>
              <a:t>Temparature</a:t>
            </a:r>
            <a:r>
              <a:rPr lang="en-US" dirty="0" smtClean="0"/>
              <a:t>/ humidity sensor</a:t>
            </a:r>
          </a:p>
          <a:p>
            <a:pPr marL="228600" indent="-228600">
              <a:buAutoNum type="arabicPeriod"/>
            </a:pPr>
            <a:r>
              <a:rPr lang="en-US" dirty="0" smtClean="0"/>
              <a:t>Door Sensor - </a:t>
            </a:r>
            <a:r>
              <a:rPr lang="en-US" sz="1200" b="0" i="0" kern="1200" dirty="0" smtClean="0">
                <a:solidFill>
                  <a:schemeClr val="tx1"/>
                </a:solidFill>
                <a:effectLst/>
                <a:latin typeface="+mn-lt"/>
                <a:ea typeface="+mn-ea"/>
                <a:cs typeface="+mn-cs"/>
              </a:rPr>
              <a:t>one reed switch and one magnet, creating a closed circuit. If someone opens an armed door or window, the magnet is pulled away from the switch, which breaks the circuit and triggers an event.</a:t>
            </a:r>
          </a:p>
          <a:p>
            <a:pPr marL="228600" indent="-228600">
              <a:buAutoNum type="arabicPeriod"/>
            </a:pPr>
            <a:r>
              <a:rPr lang="en-US" sz="1200" b="0" i="0" kern="1200" dirty="0" smtClean="0">
                <a:solidFill>
                  <a:schemeClr val="tx1"/>
                </a:solidFill>
                <a:effectLst/>
                <a:latin typeface="+mn-lt"/>
                <a:ea typeface="+mn-ea"/>
                <a:cs typeface="+mn-cs"/>
              </a:rPr>
              <a:t>Ultrasonic sensor </a:t>
            </a:r>
            <a:r>
              <a:rPr lang="mr-IN"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Detects</a:t>
            </a:r>
            <a:r>
              <a:rPr lang="en-US" sz="1200" b="0" i="0" kern="1200" baseline="0" dirty="0" smtClean="0">
                <a:solidFill>
                  <a:schemeClr val="tx1"/>
                </a:solidFill>
                <a:effectLst/>
                <a:latin typeface="+mn-lt"/>
                <a:ea typeface="+mn-ea"/>
                <a:cs typeface="+mn-cs"/>
              </a:rPr>
              <a:t> the distance between objects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PIR </a:t>
            </a:r>
            <a:r>
              <a:rPr lang="mr-IN" sz="1200" b="0" i="0" kern="1200" baseline="0" dirty="0" smtClean="0">
                <a:solidFill>
                  <a:schemeClr val="tx1"/>
                </a:solidFill>
                <a:effectLst/>
                <a:latin typeface="+mn-lt"/>
                <a:ea typeface="+mn-ea"/>
                <a:cs typeface="+mn-cs"/>
                <a:hlinkClick r:id="rId3"/>
              </a:rPr>
              <a:t>–</a:t>
            </a:r>
            <a:r>
              <a:rPr lang="en-US" sz="1200" b="0" i="0" kern="1200" baseline="0" dirty="0" smtClean="0">
                <a:solidFill>
                  <a:schemeClr val="tx1"/>
                </a:solidFill>
                <a:effectLst/>
                <a:latin typeface="+mn-lt"/>
                <a:ea typeface="+mn-ea"/>
                <a:cs typeface="+mn-cs"/>
              </a:rPr>
              <a:t> Passive Infrared Sensor 120 degree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Photo light sensor- resistance decrease when exposed exposed to light</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17</a:t>
            </a:fld>
            <a:endParaRPr lang="en-US"/>
          </a:p>
        </p:txBody>
      </p:sp>
    </p:spTree>
    <p:extLst>
      <p:ext uri="{BB962C8B-B14F-4D97-AF65-F5344CB8AC3E}">
        <p14:creationId xmlns:p14="http://schemas.microsoft.com/office/powerpoint/2010/main" val="1164877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LEDs are the easiest way to simulate an output</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18</a:t>
            </a:fld>
            <a:endParaRPr lang="en-US"/>
          </a:p>
        </p:txBody>
      </p:sp>
    </p:spTree>
    <p:extLst>
      <p:ext uri="{BB962C8B-B14F-4D97-AF65-F5344CB8AC3E}">
        <p14:creationId xmlns:p14="http://schemas.microsoft.com/office/powerpoint/2010/main" val="19543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important matter is getting</a:t>
            </a:r>
            <a:r>
              <a:rPr lang="en-US" baseline="0" dirty="0" smtClean="0"/>
              <a:t> the pin high or low according to our application.</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19</a:t>
            </a:fld>
            <a:endParaRPr lang="en-US"/>
          </a:p>
        </p:txBody>
      </p:sp>
    </p:spTree>
    <p:extLst>
      <p:ext uri="{BB962C8B-B14F-4D97-AF65-F5344CB8AC3E}">
        <p14:creationId xmlns:p14="http://schemas.microsoft.com/office/powerpoint/2010/main" val="41155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Reason: Limitation of demo </a:t>
            </a:r>
            <a:r>
              <a:rPr lang="mr-IN" dirty="0" smtClean="0"/>
              <a:t>–</a:t>
            </a:r>
            <a:r>
              <a:rPr lang="en-US" dirty="0" err="1" smtClean="0"/>
              <a:t>ing</a:t>
            </a:r>
            <a:r>
              <a:rPr lang="en-US" dirty="0" smtClean="0"/>
              <a:t> garage door open and other lights</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20</a:t>
            </a:fld>
            <a:endParaRPr lang="en-US"/>
          </a:p>
        </p:txBody>
      </p:sp>
    </p:spTree>
    <p:extLst>
      <p:ext uri="{BB962C8B-B14F-4D97-AF65-F5344CB8AC3E}">
        <p14:creationId xmlns:p14="http://schemas.microsoft.com/office/powerpoint/2010/main" val="754446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So, What is IoT?        </a:t>
            </a:r>
            <a:r>
              <a:rPr lang="en-US" sz="1200" dirty="0" smtClean="0"/>
              <a:t>IoT means learning and interacting with millions of things including services, sensors, actuators, and many other objects on the Internet.</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The things</a:t>
            </a:r>
            <a:r>
              <a:rPr lang="en-US" sz="1200" dirty="0" smtClean="0"/>
              <a:t> are those wide variety of devices that are  </a:t>
            </a:r>
            <a:r>
              <a:rPr lang="en-US" sz="1200" dirty="0" err="1" smtClean="0"/>
              <a:t>Wifi</a:t>
            </a:r>
            <a:r>
              <a:rPr lang="en-US" sz="1200" dirty="0" smtClean="0"/>
              <a:t> connected or has access to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enables all things with embedded technology the ability to compute and communicate data via the Internet,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Thus, making virtually everything capable of being monitored, analyzed and acted upon by an array of computers with little or no human intervention.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a:t>
            </a:fld>
            <a:endParaRPr lang="en-US"/>
          </a:p>
        </p:txBody>
      </p:sp>
    </p:spTree>
    <p:extLst>
      <p:ext uri="{BB962C8B-B14F-4D97-AF65-F5344CB8AC3E}">
        <p14:creationId xmlns:p14="http://schemas.microsoft.com/office/powerpoint/2010/main" val="28519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sz="1200" b="0" i="0" kern="1200" dirty="0" smtClean="0">
                <a:solidFill>
                  <a:schemeClr val="tx1"/>
                </a:solidFill>
                <a:effectLst/>
                <a:latin typeface="+mn-lt"/>
                <a:ea typeface="+mn-ea"/>
                <a:cs typeface="+mn-cs"/>
              </a:rPr>
              <a:t>Message Queue Telemetry Transport is an ISO standard publish-subscribe-based "lightweight" messaging protocol for use on top of the TCP/IP protocol. </a:t>
            </a:r>
          </a:p>
          <a:p>
            <a:endParaRPr lang="en-US" dirty="0" smtClean="0"/>
          </a:p>
          <a:p>
            <a:r>
              <a:rPr lang="en-US" dirty="0" smtClean="0"/>
              <a:t>It</a:t>
            </a:r>
            <a:r>
              <a:rPr lang="en-US" baseline="0" dirty="0" smtClean="0"/>
              <a:t> is </a:t>
            </a:r>
            <a:r>
              <a:rPr lang="en-US" sz="1200" b="0" i="0" kern="1200" dirty="0" smtClean="0">
                <a:solidFill>
                  <a:schemeClr val="tx1"/>
                </a:solidFill>
                <a:effectLst/>
                <a:latin typeface="+mn-lt"/>
                <a:ea typeface="+mn-ea"/>
                <a:cs typeface="+mn-cs"/>
              </a:rPr>
              <a:t>designed for constrained devices and low-bandwidth, high-latency or unreliable networks.</a:t>
            </a:r>
          </a:p>
          <a:p>
            <a:endParaRPr lang="en-US" dirty="0" smtClean="0"/>
          </a:p>
          <a:p>
            <a:r>
              <a:rPr lang="en-US" dirty="0" smtClean="0"/>
              <a:t>This</a:t>
            </a:r>
            <a:r>
              <a:rPr lang="en-US" baseline="0" dirty="0" smtClean="0"/>
              <a:t> project uses </a:t>
            </a:r>
            <a:r>
              <a:rPr lang="en-US" baseline="0" dirty="0" err="1" smtClean="0"/>
              <a:t>MQTTfx</a:t>
            </a:r>
            <a:r>
              <a:rPr lang="en-US" baseline="0" dirty="0" smtClean="0"/>
              <a:t> for debugging MQTT messages.</a:t>
            </a:r>
          </a:p>
          <a:p>
            <a:r>
              <a:rPr lang="en-US" sz="1200" b="0" i="0" kern="1200" dirty="0" err="1" smtClean="0">
                <a:solidFill>
                  <a:schemeClr val="tx1"/>
                </a:solidFill>
                <a:effectLst/>
                <a:latin typeface="+mn-lt"/>
                <a:ea typeface="+mn-ea"/>
                <a:cs typeface="+mn-cs"/>
              </a:rPr>
              <a:t>MQTT.fx</a:t>
            </a:r>
            <a:r>
              <a:rPr lang="en-US" sz="1200" b="0" i="0" kern="1200" dirty="0" smtClean="0">
                <a:solidFill>
                  <a:schemeClr val="tx1"/>
                </a:solidFill>
                <a:effectLst/>
                <a:latin typeface="+mn-lt"/>
                <a:ea typeface="+mn-ea"/>
                <a:cs typeface="+mn-cs"/>
              </a:rPr>
              <a:t> is a MQTT Client written in Java based on </a:t>
            </a:r>
            <a:r>
              <a:rPr lang="en-US" sz="1200" b="0" i="0" u="none" strike="noStrike" kern="1200" dirty="0" smtClean="0">
                <a:solidFill>
                  <a:schemeClr val="tx1"/>
                </a:solidFill>
                <a:effectLst/>
                <a:latin typeface="+mn-lt"/>
                <a:ea typeface="+mn-ea"/>
                <a:cs typeface="+mn-cs"/>
                <a:hlinkClick r:id="rId3"/>
              </a:rPr>
              <a:t>Eclipse Paho</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21</a:t>
            </a:fld>
            <a:endParaRPr lang="en-US"/>
          </a:p>
        </p:txBody>
      </p:sp>
    </p:spTree>
    <p:extLst>
      <p:ext uri="{BB962C8B-B14F-4D97-AF65-F5344CB8AC3E}">
        <p14:creationId xmlns:p14="http://schemas.microsoft.com/office/powerpoint/2010/main" val="1763312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client that publishes is called publisher.</a:t>
            </a:r>
          </a:p>
          <a:p>
            <a:r>
              <a:rPr lang="en-US" dirty="0" smtClean="0"/>
              <a:t>All those receives is called subscribers</a:t>
            </a:r>
          </a:p>
          <a:p>
            <a:endParaRPr lang="en-US" dirty="0" smtClean="0"/>
          </a:p>
          <a:p>
            <a:r>
              <a:rPr lang="en-US" dirty="0" smtClean="0"/>
              <a:t>Topic</a:t>
            </a:r>
            <a:r>
              <a:rPr lang="en-US" baseline="0" dirty="0" smtClean="0"/>
              <a:t> is a string word and is hierarchical meaning:   home -&gt; living room -&gt;light or home -&gt; living room -&gt; TV will be represented as /home/</a:t>
            </a:r>
            <a:r>
              <a:rPr lang="en-US" baseline="0" dirty="0" err="1" smtClean="0"/>
              <a:t>livingroom</a:t>
            </a:r>
            <a:r>
              <a:rPr lang="en-US" baseline="0" dirty="0" smtClean="0"/>
              <a:t>/light or home/</a:t>
            </a:r>
            <a:r>
              <a:rPr lang="en-US" baseline="0" dirty="0" err="1" smtClean="0"/>
              <a:t>livingroom</a:t>
            </a:r>
            <a:r>
              <a:rPr lang="en-US" baseline="0" dirty="0" smtClean="0"/>
              <a:t>/TV</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22</a:t>
            </a:fld>
            <a:endParaRPr lang="en-US"/>
          </a:p>
        </p:txBody>
      </p:sp>
    </p:spTree>
    <p:extLst>
      <p:ext uri="{BB962C8B-B14F-4D97-AF65-F5344CB8AC3E}">
        <p14:creationId xmlns:p14="http://schemas.microsoft.com/office/powerpoint/2010/main" val="93853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counterpart to a </a:t>
            </a:r>
            <a:r>
              <a:rPr lang="en-US" sz="1200" b="1" i="0" kern="1200" dirty="0" smtClean="0">
                <a:solidFill>
                  <a:schemeClr val="tx1"/>
                </a:solidFill>
                <a:effectLst/>
                <a:latin typeface="+mn-lt"/>
                <a:ea typeface="+mn-ea"/>
                <a:cs typeface="+mn-cs"/>
              </a:rPr>
              <a:t>MQTT</a:t>
            </a:r>
            <a:r>
              <a:rPr lang="en-US" sz="1200" b="0" i="0" kern="1200" dirty="0" smtClean="0">
                <a:solidFill>
                  <a:schemeClr val="tx1"/>
                </a:solidFill>
                <a:effectLst/>
                <a:latin typeface="+mn-lt"/>
                <a:ea typeface="+mn-ea"/>
                <a:cs typeface="+mn-cs"/>
              </a:rPr>
              <a:t> client is the </a:t>
            </a:r>
            <a:r>
              <a:rPr lang="en-US" sz="1200" b="1" i="0" kern="1200" dirty="0" smtClean="0">
                <a:solidFill>
                  <a:schemeClr val="tx1"/>
                </a:solidFill>
                <a:effectLst/>
                <a:latin typeface="+mn-lt"/>
                <a:ea typeface="+mn-ea"/>
                <a:cs typeface="+mn-cs"/>
              </a:rPr>
              <a:t>MQTT broker</a:t>
            </a:r>
            <a:r>
              <a:rPr lang="en-US" sz="1200" b="0" i="0" kern="1200" dirty="0" smtClean="0">
                <a:solidFill>
                  <a:schemeClr val="tx1"/>
                </a:solidFill>
                <a:effectLst/>
                <a:latin typeface="+mn-lt"/>
                <a:ea typeface="+mn-ea"/>
                <a:cs typeface="+mn-cs"/>
              </a:rPr>
              <a:t>, which is the heart of any publish/subscribe protocol. Depending on the concrete implementation, a </a:t>
            </a:r>
            <a:r>
              <a:rPr lang="en-US" sz="1200" b="1" i="0" kern="1200" dirty="0" smtClean="0">
                <a:solidFill>
                  <a:schemeClr val="tx1"/>
                </a:solidFill>
                <a:effectLst/>
                <a:latin typeface="+mn-lt"/>
                <a:ea typeface="+mn-ea"/>
                <a:cs typeface="+mn-cs"/>
              </a:rPr>
              <a:t>broker </a:t>
            </a:r>
            <a:r>
              <a:rPr lang="en-US" sz="1200" b="0" i="0" kern="1200" dirty="0" smtClean="0">
                <a:solidFill>
                  <a:schemeClr val="tx1"/>
                </a:solidFill>
                <a:effectLst/>
                <a:latin typeface="+mn-lt"/>
                <a:ea typeface="+mn-ea"/>
                <a:cs typeface="+mn-cs"/>
              </a:rPr>
              <a:t>can handle up to thousands of concurrently connected </a:t>
            </a:r>
            <a:r>
              <a:rPr lang="en-US" sz="1200" b="1" i="0" kern="1200" dirty="0" smtClean="0">
                <a:solidFill>
                  <a:schemeClr val="tx1"/>
                </a:solidFill>
                <a:effectLst/>
                <a:latin typeface="+mn-lt"/>
                <a:ea typeface="+mn-ea"/>
                <a:cs typeface="+mn-cs"/>
              </a:rPr>
              <a:t>MQTT</a:t>
            </a:r>
            <a:r>
              <a:rPr lang="en-US" sz="1200" b="0" i="0" kern="1200" dirty="0" smtClean="0">
                <a:solidFill>
                  <a:schemeClr val="tx1"/>
                </a:solidFill>
                <a:effectLst/>
                <a:latin typeface="+mn-lt"/>
                <a:ea typeface="+mn-ea"/>
                <a:cs typeface="+mn-cs"/>
              </a:rPr>
              <a:t> clients.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Testing against public brokers also ensures that our application can handle various types of topics and payloads. Because most of those public brokers are actively used by many people and we will find lot of messages being published. Also, this will help us to verify that our code is compatible to different broker implementations</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23</a:t>
            </a:fld>
            <a:endParaRPr lang="en-US"/>
          </a:p>
        </p:txBody>
      </p:sp>
    </p:spTree>
    <p:extLst>
      <p:ext uri="{BB962C8B-B14F-4D97-AF65-F5344CB8AC3E}">
        <p14:creationId xmlns:p14="http://schemas.microsoft.com/office/powerpoint/2010/main" val="605313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Alexa</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Intelligent personal assistant"/>
              </a:rPr>
              <a:t>intelligent personal assistant</a:t>
            </a:r>
            <a:r>
              <a:rPr lang="en-US" sz="1200" b="0" i="0" kern="1200" dirty="0" smtClean="0">
                <a:solidFill>
                  <a:schemeClr val="tx1"/>
                </a:solidFill>
                <a:effectLst/>
                <a:latin typeface="+mn-lt"/>
                <a:ea typeface="+mn-ea"/>
                <a:cs typeface="+mn-cs"/>
              </a:rPr>
              <a:t> developed by </a:t>
            </a:r>
            <a:r>
              <a:rPr lang="en-US" sz="1200" b="0" i="0" u="none" strike="noStrike" kern="1200" dirty="0" smtClean="0">
                <a:solidFill>
                  <a:schemeClr val="tx1"/>
                </a:solidFill>
                <a:effectLst/>
                <a:latin typeface="+mn-lt"/>
                <a:ea typeface="+mn-ea"/>
                <a:cs typeface="+mn-cs"/>
                <a:hlinkClick r:id="rId4" tooltip="Amazon.com"/>
              </a:rPr>
              <a:t>Amazon</a:t>
            </a:r>
            <a:r>
              <a:rPr lang="en-US" sz="1200" b="0" i="0" kern="1200" dirty="0" smtClean="0">
                <a:solidFill>
                  <a:schemeClr val="tx1"/>
                </a:solidFill>
                <a:effectLst/>
                <a:latin typeface="+mn-lt"/>
                <a:ea typeface="+mn-ea"/>
                <a:cs typeface="+mn-cs"/>
              </a:rPr>
              <a:t>, made popular by the </a:t>
            </a:r>
            <a:r>
              <a:rPr lang="en-US" sz="1200" b="0" i="0" u="none" strike="noStrike" kern="1200" dirty="0" smtClean="0">
                <a:solidFill>
                  <a:schemeClr val="tx1"/>
                </a:solidFill>
                <a:effectLst/>
                <a:latin typeface="+mn-lt"/>
                <a:ea typeface="+mn-ea"/>
                <a:cs typeface="+mn-cs"/>
                <a:hlinkClick r:id="rId5" tooltip="Amazon Echo"/>
              </a:rPr>
              <a:t>Amazon Echo</a:t>
            </a:r>
            <a:r>
              <a:rPr lang="en-US" sz="1200" b="0" i="0" kern="1200" dirty="0" smtClean="0">
                <a:solidFill>
                  <a:schemeClr val="tx1"/>
                </a:solidFill>
                <a:effectLst/>
                <a:latin typeface="+mn-lt"/>
                <a:ea typeface="+mn-ea"/>
                <a:cs typeface="+mn-cs"/>
              </a:rPr>
              <a:t> and the Amazon Echo Dot devices developed by </a:t>
            </a:r>
            <a:r>
              <a:rPr lang="en-US" sz="1200" b="0" i="0" u="none" strike="noStrike" kern="1200" dirty="0" smtClean="0">
                <a:solidFill>
                  <a:schemeClr val="tx1"/>
                </a:solidFill>
                <a:effectLst/>
                <a:latin typeface="+mn-lt"/>
                <a:ea typeface="+mn-ea"/>
                <a:cs typeface="+mn-cs"/>
                <a:hlinkClick r:id="rId6" tooltip="Amazon Lab126"/>
              </a:rPr>
              <a:t>Amazon Lab126</a:t>
            </a:r>
            <a:r>
              <a:rPr lang="en-US" sz="1200" b="0" i="0" kern="1200" dirty="0" smtClean="0">
                <a:solidFill>
                  <a:schemeClr val="tx1"/>
                </a:solidFill>
                <a:effectLst/>
                <a:latin typeface="+mn-lt"/>
                <a:ea typeface="+mn-ea"/>
                <a:cs typeface="+mn-cs"/>
              </a:rPr>
              <a:t>. It is capable of voice interaction, music playback, making to-do lists, setting alarms, streaming podcasts, playing audiobooks, and providing weather, traffic, and other real time information, such as news. Alexa can also control several </a:t>
            </a:r>
            <a:r>
              <a:rPr lang="en-US" sz="1200" b="0" i="0" u="none" strike="noStrike" kern="1200" dirty="0" smtClean="0">
                <a:solidFill>
                  <a:schemeClr val="tx1"/>
                </a:solidFill>
                <a:effectLst/>
                <a:latin typeface="+mn-lt"/>
                <a:ea typeface="+mn-ea"/>
                <a:cs typeface="+mn-cs"/>
                <a:hlinkClick r:id="rId7" tooltip="Smart device"/>
              </a:rPr>
              <a:t>smart devices</a:t>
            </a:r>
            <a:r>
              <a:rPr lang="en-US" sz="1200" b="0" i="0" kern="1200" dirty="0" smtClean="0">
                <a:solidFill>
                  <a:schemeClr val="tx1"/>
                </a:solidFill>
                <a:effectLst/>
                <a:latin typeface="+mn-lt"/>
                <a:ea typeface="+mn-ea"/>
                <a:cs typeface="+mn-cs"/>
              </a:rPr>
              <a:t> using itself as a </a:t>
            </a:r>
            <a:r>
              <a:rPr lang="en-US" sz="1200" b="0" i="0" u="none" strike="noStrike" kern="1200" dirty="0" smtClean="0">
                <a:solidFill>
                  <a:schemeClr val="tx1"/>
                </a:solidFill>
                <a:effectLst/>
                <a:latin typeface="+mn-lt"/>
                <a:ea typeface="+mn-ea"/>
                <a:cs typeface="+mn-cs"/>
                <a:hlinkClick r:id="rId8" tooltip="Home automation"/>
              </a:rPr>
              <a:t>home automation</a:t>
            </a:r>
            <a:r>
              <a:rPr lang="en-US" sz="1200" b="0" i="0" kern="1200" dirty="0" smtClean="0">
                <a:solidFill>
                  <a:schemeClr val="tx1"/>
                </a:solidFill>
                <a:effectLst/>
                <a:latin typeface="+mn-lt"/>
                <a:ea typeface="+mn-ea"/>
                <a:cs typeface="+mn-cs"/>
              </a:rPr>
              <a:t> system</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28</a:t>
            </a:fld>
            <a:endParaRPr lang="en-US"/>
          </a:p>
        </p:txBody>
      </p:sp>
    </p:spTree>
    <p:extLst>
      <p:ext uri="{BB962C8B-B14F-4D97-AF65-F5344CB8AC3E}">
        <p14:creationId xmlns:p14="http://schemas.microsoft.com/office/powerpoint/2010/main" val="1228327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Project Demo:  The project aims to control and automate devices using voice. The major advantage of the system is ease</a:t>
            </a:r>
            <a:r>
              <a:rPr lang="en-US" baseline="0" dirty="0" smtClean="0"/>
              <a:t> of management for the user by not to have his or her phone open and click on certain options to control things or go near the switch to turn it on.</a:t>
            </a:r>
            <a:r>
              <a:rPr lang="en-US" dirty="0" smtClean="0"/>
              <a:t> </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29</a:t>
            </a:fld>
            <a:endParaRPr lang="en-US"/>
          </a:p>
        </p:txBody>
      </p:sp>
    </p:spTree>
    <p:extLst>
      <p:ext uri="{BB962C8B-B14F-4D97-AF65-F5344CB8AC3E}">
        <p14:creationId xmlns:p14="http://schemas.microsoft.com/office/powerpoint/2010/main" val="1933853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Red makes it easy to change a decision.</a:t>
            </a:r>
            <a:r>
              <a:rPr lang="en-US" baseline="0" dirty="0" smtClean="0"/>
              <a:t> </a:t>
            </a:r>
          </a:p>
          <a:p>
            <a:r>
              <a:rPr lang="en-US" baseline="0" dirty="0" smtClean="0"/>
              <a:t>In the first flow, A photo light sensor input is send to a regulator that decides whether to on or off the relay board.</a:t>
            </a:r>
          </a:p>
          <a:p>
            <a:r>
              <a:rPr lang="en-US" baseline="0" dirty="0" smtClean="0"/>
              <a:t>Assume that relay board has connection to a light switch.</a:t>
            </a:r>
          </a:p>
          <a:p>
            <a:r>
              <a:rPr lang="en-US" baseline="0" dirty="0" smtClean="0"/>
              <a:t>The average reading of Photo sensor in this room is 4 lux (</a:t>
            </a:r>
            <a:r>
              <a:rPr lang="en-US" sz="1200" b="1" i="0" kern="1200" dirty="0" smtClean="0">
                <a:solidFill>
                  <a:schemeClr val="tx1"/>
                </a:solidFill>
                <a:effectLst/>
                <a:latin typeface="+mn-lt"/>
                <a:ea typeface="+mn-ea"/>
                <a:cs typeface="+mn-cs"/>
              </a:rPr>
              <a:t>luminous</a:t>
            </a:r>
            <a:r>
              <a:rPr lang="en-US" sz="1200" b="0" i="0" kern="1200" dirty="0" smtClean="0">
                <a:solidFill>
                  <a:schemeClr val="tx1"/>
                </a:solidFill>
                <a:effectLst/>
                <a:latin typeface="+mn-lt"/>
                <a:ea typeface="+mn-ea"/>
                <a:cs typeface="+mn-cs"/>
              </a:rPr>
              <a:t> flux per unit area). Regulator</a:t>
            </a:r>
            <a:r>
              <a:rPr lang="en-US" sz="1200" b="0" i="0" kern="1200" baseline="0" dirty="0" smtClean="0">
                <a:solidFill>
                  <a:schemeClr val="tx1"/>
                </a:solidFill>
                <a:effectLst/>
                <a:latin typeface="+mn-lt"/>
                <a:ea typeface="+mn-ea"/>
                <a:cs typeface="+mn-cs"/>
              </a:rPr>
              <a:t> is set to 2. Lets change the value to 6 and see difference.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 am opening node red in Edison using SSH.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will help us not to remove the device installed and update code inside.</a:t>
            </a:r>
            <a:endParaRPr lang="en-US" baseline="0" dirty="0" smtClean="0"/>
          </a:p>
        </p:txBody>
      </p:sp>
      <p:sp>
        <p:nvSpPr>
          <p:cNvPr id="4" name="Slide Number Placeholder 3"/>
          <p:cNvSpPr>
            <a:spLocks noGrp="1"/>
          </p:cNvSpPr>
          <p:nvPr>
            <p:ph type="sldNum" sz="quarter" idx="10"/>
          </p:nvPr>
        </p:nvSpPr>
        <p:spPr/>
        <p:txBody>
          <a:bodyPr/>
          <a:lstStyle/>
          <a:p>
            <a:fld id="{51006605-66B6-EF48-BF3C-AE969B01AB7E}" type="slidenum">
              <a:rPr lang="en-US" smtClean="0"/>
              <a:t>31</a:t>
            </a:fld>
            <a:endParaRPr lang="en-US"/>
          </a:p>
        </p:txBody>
      </p:sp>
    </p:spTree>
    <p:extLst>
      <p:ext uri="{BB962C8B-B14F-4D97-AF65-F5344CB8AC3E}">
        <p14:creationId xmlns:p14="http://schemas.microsoft.com/office/powerpoint/2010/main" val="405092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flow the command comes from </a:t>
            </a:r>
            <a:r>
              <a:rPr lang="en-US" dirty="0" err="1" smtClean="0"/>
              <a:t>alexa</a:t>
            </a:r>
            <a:r>
              <a:rPr lang="en-US" dirty="0" smtClean="0"/>
              <a:t>.</a:t>
            </a:r>
          </a:p>
          <a:p>
            <a:endParaRPr lang="en-US" dirty="0" smtClean="0"/>
          </a:p>
          <a:p>
            <a:r>
              <a:rPr lang="en-US" dirty="0" smtClean="0"/>
              <a:t>Lets try that:</a:t>
            </a:r>
          </a:p>
          <a:p>
            <a:r>
              <a:rPr lang="en-US" dirty="0" smtClean="0"/>
              <a:t>Alexa, ask demo to increase</a:t>
            </a:r>
            <a:r>
              <a:rPr lang="en-US" baseline="0" dirty="0" smtClean="0"/>
              <a:t> the brightness</a:t>
            </a:r>
          </a:p>
          <a:p>
            <a:r>
              <a:rPr lang="en-US" baseline="0" dirty="0" smtClean="0"/>
              <a:t>Alexa, Ask demo to reduce the brightness</a:t>
            </a:r>
          </a:p>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32</a:t>
            </a:fld>
            <a:endParaRPr lang="en-US"/>
          </a:p>
        </p:txBody>
      </p:sp>
    </p:spTree>
    <p:extLst>
      <p:ext uri="{BB962C8B-B14F-4D97-AF65-F5344CB8AC3E}">
        <p14:creationId xmlns:p14="http://schemas.microsoft.com/office/powerpoint/2010/main" val="565420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all the sensor input in the raspberry Pi. We could control any device in any</a:t>
            </a:r>
            <a:r>
              <a:rPr lang="en-US" baseline="0" dirty="0" smtClean="0"/>
              <a:t> </a:t>
            </a:r>
            <a:r>
              <a:rPr lang="en-US" baseline="0" dirty="0" err="1" smtClean="0"/>
              <a:t>iot</a:t>
            </a:r>
            <a:r>
              <a:rPr lang="en-US" baseline="0" dirty="0" smtClean="0"/>
              <a:t> devices connected to the cloud. This flow runs in the local server and is accessible only for this raspberry pi.</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35</a:t>
            </a:fld>
            <a:endParaRPr lang="en-US"/>
          </a:p>
        </p:txBody>
      </p:sp>
    </p:spTree>
    <p:extLst>
      <p:ext uri="{BB962C8B-B14F-4D97-AF65-F5344CB8AC3E}">
        <p14:creationId xmlns:p14="http://schemas.microsoft.com/office/powerpoint/2010/main" val="1428980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flow we discussed before can be moved to the cloud. IBM </a:t>
            </a:r>
            <a:r>
              <a:rPr lang="en-US" baseline="0" dirty="0" err="1" smtClean="0"/>
              <a:t>Bluemix</a:t>
            </a:r>
            <a:r>
              <a:rPr lang="en-US" baseline="0" dirty="0" smtClean="0"/>
              <a:t> provide a platform that runs node red. This will help us control all these devices including node red from any part of the world.</a:t>
            </a:r>
          </a:p>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36</a:t>
            </a:fld>
            <a:endParaRPr lang="en-US"/>
          </a:p>
        </p:txBody>
      </p:sp>
    </p:spTree>
    <p:extLst>
      <p:ext uri="{BB962C8B-B14F-4D97-AF65-F5344CB8AC3E}">
        <p14:creationId xmlns:p14="http://schemas.microsoft.com/office/powerpoint/2010/main" val="1104440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Launch</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38</a:t>
            </a:fld>
            <a:endParaRPr lang="en-US"/>
          </a:p>
        </p:txBody>
      </p:sp>
    </p:spTree>
    <p:extLst>
      <p:ext uri="{BB962C8B-B14F-4D97-AF65-F5344CB8AC3E}">
        <p14:creationId xmlns:p14="http://schemas.microsoft.com/office/powerpoint/2010/main" val="1700957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3</a:t>
            </a:fld>
            <a:endParaRPr lang="en-US"/>
          </a:p>
        </p:txBody>
      </p:sp>
    </p:spTree>
    <p:extLst>
      <p:ext uri="{BB962C8B-B14F-4D97-AF65-F5344CB8AC3E}">
        <p14:creationId xmlns:p14="http://schemas.microsoft.com/office/powerpoint/2010/main" val="103985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Body Area Network:   Wearables, Implants, </a:t>
            </a:r>
            <a:endParaRPr lang="en-US" sz="1800" dirty="0"/>
          </a:p>
          <a:p>
            <a:r>
              <a:rPr lang="en-US" sz="1800" dirty="0" smtClean="0"/>
              <a:t>Activity</a:t>
            </a:r>
            <a:r>
              <a:rPr lang="en-US" sz="1800" baseline="0" dirty="0" smtClean="0"/>
              <a:t> Monitoring: </a:t>
            </a:r>
            <a:r>
              <a:rPr lang="en-US" sz="1800" dirty="0" smtClean="0"/>
              <a:t>ECG, Tilt Sensor, Motion Sensors</a:t>
            </a:r>
          </a:p>
          <a:p>
            <a:r>
              <a:rPr lang="en-US" sz="1800" dirty="0" smtClean="0"/>
              <a:t>Smart House:  Smoke sensor,</a:t>
            </a:r>
            <a:r>
              <a:rPr lang="en-US" sz="1800" baseline="0" dirty="0" smtClean="0"/>
              <a:t> Smart window, Gas leak sensor, Camera</a:t>
            </a:r>
          </a:p>
          <a:p>
            <a:r>
              <a:rPr lang="en-US" sz="1800" baseline="0" dirty="0" smtClean="0"/>
              <a:t>Agriculture: Smart sprinklers, pest control monitors, drones for field monitoring</a:t>
            </a:r>
          </a:p>
          <a:p>
            <a:r>
              <a:rPr lang="en-US" sz="1800" baseline="0" dirty="0" smtClean="0"/>
              <a:t>Livestock: sensors on animals to monitor their health</a:t>
            </a:r>
          </a:p>
          <a:p>
            <a:r>
              <a:rPr lang="en-US" sz="1800" dirty="0" smtClean="0"/>
              <a:t>Transportation: lost/stolen</a:t>
            </a:r>
            <a:r>
              <a:rPr lang="en-US" sz="1800" baseline="0" dirty="0" smtClean="0"/>
              <a:t> car tracking, smart parking</a:t>
            </a:r>
            <a:endParaRPr lang="en-US" sz="1800" dirty="0" smtClean="0"/>
          </a:p>
        </p:txBody>
      </p:sp>
      <p:sp>
        <p:nvSpPr>
          <p:cNvPr id="4" name="Slide Number Placeholder 3"/>
          <p:cNvSpPr>
            <a:spLocks noGrp="1"/>
          </p:cNvSpPr>
          <p:nvPr>
            <p:ph type="sldNum" sz="quarter" idx="10"/>
          </p:nvPr>
        </p:nvSpPr>
        <p:spPr/>
        <p:txBody>
          <a:bodyPr/>
          <a:lstStyle/>
          <a:p>
            <a:fld id="{51006605-66B6-EF48-BF3C-AE969B01AB7E}" type="slidenum">
              <a:rPr lang="en-US" smtClean="0"/>
              <a:t>4</a:t>
            </a:fld>
            <a:endParaRPr lang="en-US"/>
          </a:p>
        </p:txBody>
      </p:sp>
    </p:spTree>
    <p:extLst>
      <p:ext uri="{BB962C8B-B14F-4D97-AF65-F5344CB8AC3E}">
        <p14:creationId xmlns:p14="http://schemas.microsoft.com/office/powerpoint/2010/main" val="92334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Human-Computer Interaction (HCI) technology plays a vital role in diverse fields such as education, industry, national policy and cultural development. This is true not only in developed countries but also in rapidly developing countries.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Until the late 1970s, the only humans who interacted with computers were information technology professionals and dedicated hobbyists. This changed disruptively with the emergence of personal computing in the later 1970s. Personal computing, including both personal software (productivity applications, such as text editors and spreadsheets, and interactive computer games) and personal computer platforms (operating systems, programming languages, and hardware), made everyone in the world a potential computer user, and vividly highlighted the deficiencies of computers with respect to </a:t>
            </a:r>
            <a:r>
              <a:rPr lang="en-US" sz="1200" b="0" i="1" kern="1200" dirty="0" smtClean="0">
                <a:solidFill>
                  <a:schemeClr val="tx1"/>
                </a:solidFill>
                <a:effectLst/>
                <a:latin typeface="+mn-lt"/>
                <a:ea typeface="+mn-ea"/>
                <a:cs typeface="+mn-cs"/>
              </a:rPr>
              <a:t>usability</a:t>
            </a:r>
            <a:r>
              <a:rPr lang="en-US" sz="1200" b="0" i="0" kern="1200" dirty="0" smtClean="0">
                <a:solidFill>
                  <a:schemeClr val="tx1"/>
                </a:solidFill>
                <a:effectLst/>
                <a:latin typeface="+mn-lt"/>
                <a:ea typeface="+mn-ea"/>
                <a:cs typeface="+mn-cs"/>
              </a:rPr>
              <a:t> for those who wanted to use computers as tools.</a:t>
            </a:r>
          </a:p>
          <a:p>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5</a:t>
            </a:fld>
            <a:endParaRPr lang="en-US"/>
          </a:p>
        </p:txBody>
      </p:sp>
    </p:spTree>
    <p:extLst>
      <p:ext uri="{BB962C8B-B14F-4D97-AF65-F5344CB8AC3E}">
        <p14:creationId xmlns:p14="http://schemas.microsoft.com/office/powerpoint/2010/main" val="205547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 the very first generation of this kind of machines, which is familiar by most people. Through monitors, people can read the outputs from computers. </a:t>
            </a:r>
          </a:p>
          <a:p>
            <a:r>
              <a:rPr lang="en-US" sz="1200" b="0" i="0" kern="1200" dirty="0" smtClean="0">
                <a:solidFill>
                  <a:schemeClr val="tx1"/>
                </a:solidFill>
                <a:effectLst/>
                <a:latin typeface="+mn-lt"/>
                <a:ea typeface="+mn-ea"/>
                <a:cs typeface="+mn-cs"/>
              </a:rPr>
              <a:t>The input is captured by keyboards, which is the only way. </a:t>
            </a:r>
          </a:p>
          <a:p>
            <a:r>
              <a:rPr lang="en-US" sz="1200" b="0" i="0" kern="1200" dirty="0" smtClean="0">
                <a:solidFill>
                  <a:schemeClr val="tx1"/>
                </a:solidFill>
                <a:effectLst/>
                <a:latin typeface="+mn-lt"/>
                <a:ea typeface="+mn-ea"/>
                <a:cs typeface="+mn-cs"/>
              </a:rPr>
              <a:t>And the “Computers” act in the middle to carry out calculation or simply do the tasks given</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6</a:t>
            </a:fld>
            <a:endParaRPr lang="en-US"/>
          </a:p>
        </p:txBody>
      </p:sp>
    </p:spTree>
    <p:extLst>
      <p:ext uri="{BB962C8B-B14F-4D97-AF65-F5344CB8AC3E}">
        <p14:creationId xmlns:p14="http://schemas.microsoft.com/office/powerpoint/2010/main" val="202623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computer mouse</a:t>
            </a:r>
            <a:r>
              <a:rPr lang="en-US" sz="1200" b="0" i="0" kern="1200" dirty="0" smtClean="0">
                <a:solidFill>
                  <a:schemeClr val="tx1"/>
                </a:solidFill>
                <a:effectLst/>
                <a:latin typeface="+mn-lt"/>
                <a:ea typeface="+mn-ea"/>
                <a:cs typeface="+mn-cs"/>
              </a:rPr>
              <a:t> is a pointing device (hand control) that detects two-dimensional motion relative to a surface. This motion is typically translated into the motion of a pointer on a display, which allows a smooth control of the </a:t>
            </a:r>
            <a:r>
              <a:rPr lang="en-US" sz="1200" b="1" i="0" kern="1200" dirty="0" smtClean="0">
                <a:solidFill>
                  <a:schemeClr val="tx1"/>
                </a:solidFill>
                <a:effectLst/>
                <a:latin typeface="+mn-lt"/>
                <a:ea typeface="+mn-ea"/>
                <a:cs typeface="+mn-cs"/>
              </a:rPr>
              <a:t>graphical user interface</a:t>
            </a:r>
            <a:r>
              <a:rPr lang="en-US" sz="1200" b="0" i="0" kern="1200" dirty="0" smtClean="0">
                <a:solidFill>
                  <a:schemeClr val="tx1"/>
                </a:solidFill>
                <a:effectLst/>
                <a:latin typeface="+mn-lt"/>
                <a:ea typeface="+mn-ea"/>
                <a:cs typeface="+mn-cs"/>
              </a:rPr>
              <a:t>. And that is also why it becomes accepted and loved by the population. This is also when computers really took off as a popular technology and came into our daily life.</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7</a:t>
            </a:fld>
            <a:endParaRPr lang="en-US"/>
          </a:p>
        </p:txBody>
      </p:sp>
    </p:spTree>
    <p:extLst>
      <p:ext uri="{BB962C8B-B14F-4D97-AF65-F5344CB8AC3E}">
        <p14:creationId xmlns:p14="http://schemas.microsoft.com/office/powerpoint/2010/main" val="105575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touchscreen</a:t>
            </a:r>
            <a:r>
              <a:rPr lang="en-US" sz="1200" b="0" i="0" kern="1200" dirty="0" smtClean="0">
                <a:solidFill>
                  <a:schemeClr val="tx1"/>
                </a:solidFill>
                <a:effectLst/>
                <a:latin typeface="+mn-lt"/>
                <a:ea typeface="+mn-ea"/>
                <a:cs typeface="+mn-cs"/>
              </a:rPr>
              <a:t> is an </a:t>
            </a:r>
            <a:r>
              <a:rPr lang="en-US" sz="1200" b="0" i="0" u="none" strike="noStrike" kern="1200" dirty="0" smtClean="0">
                <a:solidFill>
                  <a:schemeClr val="tx1"/>
                </a:solidFill>
                <a:effectLst/>
                <a:latin typeface="+mn-lt"/>
                <a:ea typeface="+mn-ea"/>
                <a:cs typeface="+mn-cs"/>
                <a:hlinkClick r:id="rId3" tooltip="Input device"/>
              </a:rPr>
              <a:t>input</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4" tooltip="Output device"/>
              </a:rPr>
              <a:t>output device</a:t>
            </a:r>
            <a:r>
              <a:rPr lang="en-US" sz="1200" b="0" i="0" kern="1200" dirty="0" smtClean="0">
                <a:solidFill>
                  <a:schemeClr val="tx1"/>
                </a:solidFill>
                <a:effectLst/>
                <a:latin typeface="+mn-lt"/>
                <a:ea typeface="+mn-ea"/>
                <a:cs typeface="+mn-cs"/>
              </a:rPr>
              <a:t> normally layered on the top of an </a:t>
            </a:r>
            <a:r>
              <a:rPr lang="en-US" sz="1200" b="0" i="0" u="none" strike="noStrike" kern="1200" dirty="0" smtClean="0">
                <a:solidFill>
                  <a:schemeClr val="tx1"/>
                </a:solidFill>
                <a:effectLst/>
                <a:latin typeface="+mn-lt"/>
                <a:ea typeface="+mn-ea"/>
                <a:cs typeface="+mn-cs"/>
                <a:hlinkClick r:id="rId5" tooltip="Electronic visual display"/>
              </a:rPr>
              <a:t>electronic visual display</a:t>
            </a:r>
            <a:r>
              <a:rPr lang="en-US" sz="1200" b="0" i="0" kern="1200" dirty="0" smtClean="0">
                <a:solidFill>
                  <a:schemeClr val="tx1"/>
                </a:solidFill>
                <a:effectLst/>
                <a:latin typeface="+mn-lt"/>
                <a:ea typeface="+mn-ea"/>
                <a:cs typeface="+mn-cs"/>
              </a:rPr>
              <a:t> of an </a:t>
            </a:r>
            <a:r>
              <a:rPr lang="en-US" sz="1200" b="0" i="0" u="none" strike="noStrike" kern="1200" dirty="0" smtClean="0">
                <a:solidFill>
                  <a:schemeClr val="tx1"/>
                </a:solidFill>
                <a:effectLst/>
                <a:latin typeface="+mn-lt"/>
                <a:ea typeface="+mn-ea"/>
                <a:cs typeface="+mn-cs"/>
                <a:hlinkClick r:id="rId6" tooltip="Information processing system"/>
              </a:rPr>
              <a:t>information processing system</a:t>
            </a:r>
            <a:r>
              <a:rPr lang="en-US" sz="1200" b="0" i="0" kern="1200" dirty="0" smtClean="0">
                <a:solidFill>
                  <a:schemeClr val="tx1"/>
                </a:solidFill>
                <a:effectLst/>
                <a:latin typeface="+mn-lt"/>
                <a:ea typeface="+mn-ea"/>
                <a:cs typeface="+mn-cs"/>
              </a:rPr>
              <a:t>. A user can give input or control the </a:t>
            </a:r>
            <a:r>
              <a:rPr lang="en-US" sz="1200" b="0" i="0" u="none" strike="noStrike" kern="1200" dirty="0" smtClean="0">
                <a:solidFill>
                  <a:schemeClr val="tx1"/>
                </a:solidFill>
                <a:effectLst/>
                <a:latin typeface="+mn-lt"/>
                <a:ea typeface="+mn-ea"/>
                <a:cs typeface="+mn-cs"/>
                <a:hlinkClick r:id="rId6" tooltip="Information processing system"/>
              </a:rPr>
              <a:t>information processing system</a:t>
            </a:r>
            <a:r>
              <a:rPr lang="en-US" sz="1200" b="0" i="0" kern="1200" dirty="0" smtClean="0">
                <a:solidFill>
                  <a:schemeClr val="tx1"/>
                </a:solidFill>
                <a:effectLst/>
                <a:latin typeface="+mn-lt"/>
                <a:ea typeface="+mn-ea"/>
                <a:cs typeface="+mn-cs"/>
              </a:rPr>
              <a:t> through simple or </a:t>
            </a:r>
            <a:r>
              <a:rPr lang="en-US" sz="1200" b="0" i="0" u="none" strike="noStrike" kern="1200" dirty="0" smtClean="0">
                <a:solidFill>
                  <a:schemeClr val="tx1"/>
                </a:solidFill>
                <a:effectLst/>
                <a:latin typeface="+mn-lt"/>
                <a:ea typeface="+mn-ea"/>
                <a:cs typeface="+mn-cs"/>
                <a:hlinkClick r:id="rId7" tooltip="Multi-touch"/>
              </a:rPr>
              <a:t>multi-touch gestures</a:t>
            </a:r>
            <a:r>
              <a:rPr lang="en-US" sz="1200" b="0" i="0" kern="1200" dirty="0" smtClean="0">
                <a:solidFill>
                  <a:schemeClr val="tx1"/>
                </a:solidFill>
                <a:effectLst/>
                <a:latin typeface="+mn-lt"/>
                <a:ea typeface="+mn-ea"/>
                <a:cs typeface="+mn-cs"/>
              </a:rPr>
              <a:t> by touching the screen with a special </a:t>
            </a:r>
            <a:r>
              <a:rPr lang="en-US" sz="1200" b="0" i="0" u="none" strike="noStrike" kern="1200" dirty="0" smtClean="0">
                <a:solidFill>
                  <a:schemeClr val="tx1"/>
                </a:solidFill>
                <a:effectLst/>
                <a:latin typeface="+mn-lt"/>
                <a:ea typeface="+mn-ea"/>
                <a:cs typeface="+mn-cs"/>
                <a:hlinkClick r:id="rId8" tooltip="Stylus (computing)"/>
              </a:rPr>
              <a:t>stylus</a:t>
            </a:r>
            <a:r>
              <a:rPr lang="en-US" sz="1200" b="0" i="0" kern="1200" dirty="0" smtClean="0">
                <a:solidFill>
                  <a:schemeClr val="tx1"/>
                </a:solidFill>
                <a:effectLst/>
                <a:latin typeface="+mn-lt"/>
                <a:ea typeface="+mn-ea"/>
                <a:cs typeface="+mn-cs"/>
              </a:rPr>
              <a:t> and/or one or more fingers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Touch screens really empower people to use our fingers to directly communicate with computers in the very native way. By doing this, the interaction with computers has been significantly simplified.</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8</a:t>
            </a:fld>
            <a:endParaRPr lang="en-US"/>
          </a:p>
        </p:txBody>
      </p:sp>
    </p:spTree>
    <p:extLst>
      <p:ext uri="{BB962C8B-B14F-4D97-AF65-F5344CB8AC3E}">
        <p14:creationId xmlns:p14="http://schemas.microsoft.com/office/powerpoint/2010/main" val="65246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an emerging trend for Human-Computer Interaction with the technology advancement in Artificial Intelligence and Information Retrieval. It can just listen to your voice, interpret and understand it, then act accordingly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Voice</a:t>
            </a:r>
            <a:r>
              <a:rPr lang="en-US" sz="1200" b="0" i="0" kern="1200" baseline="0" dirty="0" smtClean="0">
                <a:solidFill>
                  <a:schemeClr val="tx1"/>
                </a:solidFill>
                <a:effectLst/>
                <a:latin typeface="+mn-lt"/>
                <a:ea typeface="+mn-ea"/>
                <a:cs typeface="+mn-cs"/>
              </a:rPr>
              <a:t> control on smart phones:  Siri, Cortana</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Google home:  Hands-free help from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Google Assistant</a:t>
            </a:r>
          </a:p>
          <a:p>
            <a:r>
              <a:rPr lang="en-US" sz="1200" b="0" i="0" kern="1200" dirty="0" smtClean="0">
                <a:solidFill>
                  <a:schemeClr val="tx1"/>
                </a:solidFill>
                <a:effectLst/>
                <a:latin typeface="+mn-lt"/>
                <a:ea typeface="+mn-ea"/>
                <a:cs typeface="+mn-cs"/>
              </a:rPr>
              <a:t>Amazon Voice service called Alexa</a:t>
            </a:r>
            <a:r>
              <a:rPr lang="en-US" sz="1200" b="0" i="0" kern="1200" baseline="0" dirty="0" smtClean="0">
                <a:solidFill>
                  <a:schemeClr val="tx1"/>
                </a:solidFill>
                <a:effectLst/>
                <a:latin typeface="+mn-lt"/>
                <a:ea typeface="+mn-ea"/>
                <a:cs typeface="+mn-cs"/>
              </a:rPr>
              <a:t> inside Echo, Echo Dot,</a:t>
            </a:r>
            <a:endParaRPr lang="en-US" dirty="0"/>
          </a:p>
        </p:txBody>
      </p:sp>
      <p:sp>
        <p:nvSpPr>
          <p:cNvPr id="4" name="Slide Number Placeholder 3"/>
          <p:cNvSpPr>
            <a:spLocks noGrp="1"/>
          </p:cNvSpPr>
          <p:nvPr>
            <p:ph type="sldNum" sz="quarter" idx="10"/>
          </p:nvPr>
        </p:nvSpPr>
        <p:spPr/>
        <p:txBody>
          <a:bodyPr/>
          <a:lstStyle/>
          <a:p>
            <a:fld id="{51006605-66B6-EF48-BF3C-AE969B01AB7E}" type="slidenum">
              <a:rPr lang="en-US" smtClean="0"/>
              <a:t>9</a:t>
            </a:fld>
            <a:endParaRPr lang="en-US"/>
          </a:p>
        </p:txBody>
      </p:sp>
    </p:spTree>
    <p:extLst>
      <p:ext uri="{BB962C8B-B14F-4D97-AF65-F5344CB8AC3E}">
        <p14:creationId xmlns:p14="http://schemas.microsoft.com/office/powerpoint/2010/main" val="102502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8/24/17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8/24/17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8/24/17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8/24/17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8/24/17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8/24/17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8/24/17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8/24/17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tiff"/></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8.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9965" y="753762"/>
            <a:ext cx="10045864" cy="1847924"/>
          </a:xfrm>
        </p:spPr>
        <p:txBody>
          <a:bodyPr>
            <a:noAutofit/>
          </a:bodyPr>
          <a:lstStyle/>
          <a:p>
            <a:r>
              <a:rPr lang="en-US" sz="6600" dirty="0" smtClean="0"/>
              <a:t>Internet of Things Using Node-Red and Alexa</a:t>
            </a:r>
            <a:endParaRPr lang="en-US" sz="6600" dirty="0"/>
          </a:p>
        </p:txBody>
      </p:sp>
      <p:sp>
        <p:nvSpPr>
          <p:cNvPr id="3" name="Subtitle 2"/>
          <p:cNvSpPr>
            <a:spLocks noGrp="1"/>
          </p:cNvSpPr>
          <p:nvPr>
            <p:ph type="subTitle" idx="1"/>
          </p:nvPr>
        </p:nvSpPr>
        <p:spPr>
          <a:xfrm>
            <a:off x="3222171" y="4485502"/>
            <a:ext cx="7936280" cy="1414555"/>
          </a:xfrm>
        </p:spPr>
        <p:txBody>
          <a:bodyPr>
            <a:normAutofit/>
          </a:bodyPr>
          <a:lstStyle/>
          <a:p>
            <a:pPr algn="r"/>
            <a:r>
              <a:rPr lang="en-US" b="1" dirty="0" err="1" smtClean="0"/>
              <a:t>AnOJA</a:t>
            </a:r>
            <a:r>
              <a:rPr lang="en-US" b="1" dirty="0" smtClean="0"/>
              <a:t> </a:t>
            </a:r>
            <a:r>
              <a:rPr lang="en-US" b="1" dirty="0" err="1" smtClean="0"/>
              <a:t>rajalakshmi</a:t>
            </a:r>
            <a:endParaRPr lang="en-US" b="1" dirty="0" smtClean="0"/>
          </a:p>
          <a:p>
            <a:pPr algn="r"/>
            <a:r>
              <a:rPr lang="en-US" sz="1600" b="1" dirty="0" smtClean="0"/>
              <a:t>Embedded Electrical and Computer systems</a:t>
            </a:r>
          </a:p>
          <a:p>
            <a:pPr algn="r"/>
            <a:r>
              <a:rPr lang="en-US" sz="1600" b="1" dirty="0" smtClean="0"/>
              <a:t>San Francisco State university, California</a:t>
            </a:r>
            <a:endParaRPr lang="en-US" sz="16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965" y="4387531"/>
            <a:ext cx="1826088" cy="1826088"/>
          </a:xfrm>
          <a:prstGeom prst="rect">
            <a:avLst/>
          </a:prstGeom>
        </p:spPr>
      </p:pic>
    </p:spTree>
    <p:extLst>
      <p:ext uri="{BB962C8B-B14F-4D97-AF65-F5344CB8AC3E}">
        <p14:creationId xmlns:p14="http://schemas.microsoft.com/office/powerpoint/2010/main" val="14028430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Voice Control and IoT</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400" dirty="0" smtClean="0"/>
              <a:t>Control of Home devices</a:t>
            </a:r>
          </a:p>
          <a:p>
            <a:pPr>
              <a:buFont typeface="Wingdings" charset="2"/>
              <a:buChar char="Ø"/>
            </a:pPr>
            <a:r>
              <a:rPr lang="en-US" sz="2400" dirty="0" smtClean="0"/>
              <a:t>Outdoor</a:t>
            </a:r>
          </a:p>
          <a:p>
            <a:pPr>
              <a:buFont typeface="Wingdings" charset="2"/>
              <a:buChar char="Ø"/>
            </a:pPr>
            <a:r>
              <a:rPr lang="en-US" sz="2400" dirty="0" smtClean="0"/>
              <a:t>Security</a:t>
            </a:r>
          </a:p>
          <a:p>
            <a:pPr>
              <a:buFont typeface="Wingdings" charset="2"/>
              <a:buChar char="Ø"/>
            </a:pPr>
            <a:r>
              <a:rPr lang="en-US" sz="2400" dirty="0" smtClean="0"/>
              <a:t>Weather Monitoring</a:t>
            </a:r>
          </a:p>
          <a:p>
            <a:pPr>
              <a:buFont typeface="Wingdings" charset="2"/>
              <a:buChar char="Ø"/>
            </a:pPr>
            <a:r>
              <a:rPr lang="en-US" sz="2400" dirty="0" smtClean="0"/>
              <a:t>Navigation</a:t>
            </a:r>
          </a:p>
          <a:p>
            <a:pPr>
              <a:buFont typeface="Wingdings" charset="2"/>
              <a:buChar char="Ø"/>
            </a:pPr>
            <a:r>
              <a:rPr lang="en-US" sz="2400" dirty="0" smtClean="0"/>
              <a:t>Industrial automation</a:t>
            </a:r>
          </a:p>
          <a:p>
            <a:pPr>
              <a:buFont typeface="Wingdings" charset="2"/>
              <a:buChar char="Ø"/>
            </a:pPr>
            <a:endParaRPr lang="en-US" sz="2400" dirty="0"/>
          </a:p>
        </p:txBody>
      </p:sp>
    </p:spTree>
    <p:extLst>
      <p:ext uri="{BB962C8B-B14F-4D97-AF65-F5344CB8AC3E}">
        <p14:creationId xmlns:p14="http://schemas.microsoft.com/office/powerpoint/2010/main" val="1245773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into the project</a:t>
            </a:r>
            <a:endParaRPr lang="en-US" dirty="0"/>
          </a:p>
        </p:txBody>
      </p:sp>
      <p:sp>
        <p:nvSpPr>
          <p:cNvPr id="3" name="Content Placeholder 2"/>
          <p:cNvSpPr>
            <a:spLocks noGrp="1"/>
          </p:cNvSpPr>
          <p:nvPr>
            <p:ph idx="1"/>
          </p:nvPr>
        </p:nvSpPr>
        <p:spPr>
          <a:xfrm>
            <a:off x="1097280" y="1845733"/>
            <a:ext cx="10058400" cy="4542003"/>
          </a:xfrm>
        </p:spPr>
        <p:txBody>
          <a:bodyPr>
            <a:normAutofit fontScale="92500" lnSpcReduction="20000"/>
          </a:bodyPr>
          <a:lstStyle/>
          <a:p>
            <a:r>
              <a:rPr lang="en-US" dirty="0" smtClean="0"/>
              <a:t>Hardware:</a:t>
            </a:r>
          </a:p>
          <a:p>
            <a:pPr lvl="1">
              <a:buFont typeface="Courier New" charset="0"/>
              <a:buChar char="o"/>
            </a:pPr>
            <a:r>
              <a:rPr lang="en-US" dirty="0" smtClean="0"/>
              <a:t>MCUs: Raspberry Pi, Intel Edison, ESP8266, ESP32</a:t>
            </a:r>
          </a:p>
          <a:p>
            <a:pPr lvl="1">
              <a:buFont typeface="Courier New" charset="0"/>
              <a:buChar char="o"/>
            </a:pPr>
            <a:r>
              <a:rPr lang="en-US" dirty="0" smtClean="0"/>
              <a:t>Sensors: Photo Light Sensor, DHT11(Temp/Humidity), PIR, Door Sensor, Seed groove kit</a:t>
            </a:r>
          </a:p>
          <a:p>
            <a:pPr lvl="1">
              <a:buFont typeface="Courier New" charset="0"/>
              <a:buChar char="o"/>
            </a:pPr>
            <a:r>
              <a:rPr lang="en-US" dirty="0" smtClean="0"/>
              <a:t>Actuators: Servo Motor, LED, Relays, Buzzer</a:t>
            </a:r>
          </a:p>
          <a:p>
            <a:pPr lvl="1">
              <a:buFont typeface="Courier New" charset="0"/>
              <a:buChar char="o"/>
            </a:pPr>
            <a:r>
              <a:rPr lang="en-US" dirty="0" smtClean="0"/>
              <a:t>Hands free speaker: Amazon Echo</a:t>
            </a:r>
          </a:p>
          <a:p>
            <a:pPr lvl="1"/>
            <a:endParaRPr lang="en-US" dirty="0"/>
          </a:p>
          <a:p>
            <a:pPr marL="201168" lvl="1" indent="0">
              <a:buNone/>
            </a:pPr>
            <a:r>
              <a:rPr lang="en-US" dirty="0" smtClean="0"/>
              <a:t>Web Services:</a:t>
            </a:r>
          </a:p>
          <a:p>
            <a:pPr lvl="1">
              <a:buFont typeface="Courier New" charset="0"/>
              <a:buChar char="o"/>
            </a:pPr>
            <a:r>
              <a:rPr lang="en-US" dirty="0" smtClean="0"/>
              <a:t>Alexa Skill Kit</a:t>
            </a:r>
          </a:p>
          <a:p>
            <a:pPr lvl="1">
              <a:buFont typeface="Courier New" charset="0"/>
              <a:buChar char="o"/>
            </a:pPr>
            <a:r>
              <a:rPr lang="en-US" dirty="0" smtClean="0"/>
              <a:t>Amazon Web Services(AWS)</a:t>
            </a:r>
          </a:p>
          <a:p>
            <a:pPr lvl="1">
              <a:buFont typeface="Courier New" charset="0"/>
              <a:buChar char="o"/>
            </a:pPr>
            <a:r>
              <a:rPr lang="en-US" dirty="0" smtClean="0"/>
              <a:t>IBM </a:t>
            </a:r>
            <a:r>
              <a:rPr lang="en-US" dirty="0" err="1" smtClean="0"/>
              <a:t>Bluemix</a:t>
            </a:r>
            <a:endParaRPr lang="en-US" dirty="0" smtClean="0"/>
          </a:p>
          <a:p>
            <a:pPr lvl="1">
              <a:buFont typeface="Courier New" charset="0"/>
              <a:buChar char="o"/>
            </a:pPr>
            <a:r>
              <a:rPr lang="en-US" dirty="0" err="1" smtClean="0"/>
              <a:t>Twilio</a:t>
            </a:r>
            <a:endParaRPr lang="en-US" dirty="0" smtClean="0"/>
          </a:p>
          <a:p>
            <a:pPr lvl="1">
              <a:buFont typeface="Courier New" charset="0"/>
              <a:buChar char="o"/>
            </a:pPr>
            <a:r>
              <a:rPr lang="en-US" dirty="0" smtClean="0"/>
              <a:t>Third party services: Open weather, Google account for email, </a:t>
            </a:r>
            <a:r>
              <a:rPr lang="en-US" dirty="0" err="1" smtClean="0"/>
              <a:t>Mosquitto</a:t>
            </a:r>
            <a:endParaRPr lang="en-US" dirty="0"/>
          </a:p>
          <a:p>
            <a:pPr lvl="1">
              <a:buFont typeface="Courier New" charset="0"/>
              <a:buChar char="o"/>
            </a:pPr>
            <a:endParaRPr lang="en-US" dirty="0" smtClean="0"/>
          </a:p>
          <a:p>
            <a:pPr marL="201168" lvl="1" indent="0">
              <a:buNone/>
            </a:pPr>
            <a:r>
              <a:rPr lang="en-US" dirty="0" smtClean="0"/>
              <a:t>Protocols:</a:t>
            </a:r>
          </a:p>
          <a:p>
            <a:pPr lvl="1">
              <a:buFont typeface="Courier New" charset="0"/>
              <a:buChar char="o"/>
            </a:pPr>
            <a:r>
              <a:rPr lang="en-US" dirty="0" smtClean="0"/>
              <a:t>MQTT</a:t>
            </a:r>
          </a:p>
          <a:p>
            <a:pPr lvl="1">
              <a:buFont typeface="Courier New" charset="0"/>
              <a:buChar char="o"/>
            </a:pPr>
            <a:r>
              <a:rPr lang="en-US" dirty="0" smtClean="0"/>
              <a:t>HTTP</a:t>
            </a:r>
          </a:p>
          <a:p>
            <a:pPr lvl="1">
              <a:buFont typeface="Courier New" charset="0"/>
              <a:buChar char="o"/>
            </a:pPr>
            <a:r>
              <a:rPr lang="en-US" dirty="0" smtClean="0"/>
              <a:t>SSH</a:t>
            </a:r>
          </a:p>
          <a:p>
            <a:pPr lvl="1"/>
            <a:endParaRPr lang="en-US" dirty="0"/>
          </a:p>
          <a:p>
            <a:pPr marL="201168" lvl="1" indent="0">
              <a:buNone/>
            </a:pPr>
            <a:endParaRPr lang="en-US" dirty="0" smtClean="0"/>
          </a:p>
          <a:p>
            <a:endParaRPr lang="en-US" dirty="0"/>
          </a:p>
        </p:txBody>
      </p:sp>
    </p:spTree>
    <p:extLst>
      <p:ext uri="{BB962C8B-B14F-4D97-AF65-F5344CB8AC3E}">
        <p14:creationId xmlns:p14="http://schemas.microsoft.com/office/powerpoint/2010/main" val="1058780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Devices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242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8105" y="1845734"/>
            <a:ext cx="6359525" cy="4242302"/>
          </a:xfrm>
          <a:prstGeom prst="rect">
            <a:avLst/>
          </a:prstGeom>
        </p:spPr>
      </p:pic>
      <p:sp>
        <p:nvSpPr>
          <p:cNvPr id="2" name="Title 1"/>
          <p:cNvSpPr>
            <a:spLocks noGrp="1"/>
          </p:cNvSpPr>
          <p:nvPr>
            <p:ph type="title"/>
          </p:nvPr>
        </p:nvSpPr>
        <p:spPr/>
        <p:txBody>
          <a:bodyPr/>
          <a:lstStyle/>
          <a:p>
            <a:r>
              <a:rPr lang="en-US" dirty="0" smtClean="0"/>
              <a:t>Raspberry Pi 3 Model B</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a:t>BCM43438 wireless LAN and Bluetooth Low Energy (BLE) on </a:t>
            </a:r>
            <a:r>
              <a:rPr lang="en-US" dirty="0" smtClean="0"/>
              <a:t>board</a:t>
            </a:r>
          </a:p>
          <a:p>
            <a:pPr>
              <a:buFont typeface="Wingdings" charset="2"/>
              <a:buChar char="Ø"/>
            </a:pPr>
            <a:r>
              <a:rPr lang="en-US" dirty="0" smtClean="0"/>
              <a:t>Quad </a:t>
            </a:r>
            <a:r>
              <a:rPr lang="en-US" dirty="0"/>
              <a:t>Core 1.2GHz Broadcom BCM2837 64bit </a:t>
            </a:r>
            <a:r>
              <a:rPr lang="en-US" dirty="0" smtClean="0"/>
              <a:t>CPU</a:t>
            </a:r>
          </a:p>
          <a:p>
            <a:pPr>
              <a:buFont typeface="Wingdings" charset="2"/>
              <a:buChar char="Ø"/>
            </a:pPr>
            <a:r>
              <a:rPr lang="en-US" dirty="0"/>
              <a:t>Features: GPIO, UART, I2C and </a:t>
            </a:r>
            <a:r>
              <a:rPr lang="en-US" dirty="0" smtClean="0"/>
              <a:t>SPI</a:t>
            </a:r>
            <a:endParaRPr lang="en-US" dirty="0"/>
          </a:p>
          <a:p>
            <a:pPr>
              <a:buFont typeface="Wingdings" charset="2"/>
              <a:buChar char="Ø"/>
            </a:pPr>
            <a:r>
              <a:rPr lang="en-US" dirty="0"/>
              <a:t>1GB RAM</a:t>
            </a:r>
          </a:p>
          <a:p>
            <a:pPr>
              <a:buFont typeface="Wingdings" charset="2"/>
              <a:buChar char="Ø"/>
            </a:pPr>
            <a:r>
              <a:rPr lang="en-US" dirty="0"/>
              <a:t>40-pin extended GPIO</a:t>
            </a:r>
          </a:p>
          <a:p>
            <a:pPr>
              <a:buFont typeface="Wingdings" charset="2"/>
              <a:buChar char="Ø"/>
            </a:pPr>
            <a:r>
              <a:rPr lang="en-US" dirty="0"/>
              <a:t>4 USB 2 ports</a:t>
            </a:r>
          </a:p>
          <a:p>
            <a:pPr>
              <a:buFont typeface="Wingdings" charset="2"/>
              <a:buChar char="Ø"/>
            </a:pPr>
            <a:r>
              <a:rPr lang="en-US" dirty="0" smtClean="0"/>
              <a:t>Runs Linux and Node RED</a:t>
            </a:r>
          </a:p>
          <a:p>
            <a:pPr>
              <a:buFont typeface="Wingdings" charset="2"/>
              <a:buChar char="Ø"/>
            </a:pPr>
            <a:endParaRPr lang="en-US" dirty="0"/>
          </a:p>
        </p:txBody>
      </p:sp>
    </p:spTree>
    <p:extLst>
      <p:ext uri="{BB962C8B-B14F-4D97-AF65-F5344CB8AC3E}">
        <p14:creationId xmlns:p14="http://schemas.microsoft.com/office/powerpoint/2010/main" val="7116063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Edison</a:t>
            </a:r>
            <a:endParaRPr lang="en-US" dirty="0"/>
          </a:p>
        </p:txBody>
      </p:sp>
      <p:pic>
        <p:nvPicPr>
          <p:cNvPr id="5" name="Picture 4"/>
          <p:cNvPicPr>
            <a:picLocks noChangeAspect="1"/>
          </p:cNvPicPr>
          <p:nvPr/>
        </p:nvPicPr>
        <p:blipFill>
          <a:blip r:embed="rId3"/>
          <a:stretch>
            <a:fillRect/>
          </a:stretch>
        </p:blipFill>
        <p:spPr>
          <a:xfrm>
            <a:off x="4602037" y="2057768"/>
            <a:ext cx="7589963" cy="4269354"/>
          </a:xfrm>
          <a:prstGeom prst="rect">
            <a:avLst/>
          </a:prstGeom>
        </p:spPr>
      </p:pic>
      <p:sp>
        <p:nvSpPr>
          <p:cNvPr id="6" name="Content Placeholder 5"/>
          <p:cNvSpPr>
            <a:spLocks noGrp="1"/>
          </p:cNvSpPr>
          <p:nvPr>
            <p:ph idx="1"/>
          </p:nvPr>
        </p:nvSpPr>
        <p:spPr>
          <a:xfrm>
            <a:off x="288897" y="1878864"/>
            <a:ext cx="5449294" cy="4381169"/>
          </a:xfrm>
        </p:spPr>
        <p:txBody>
          <a:bodyPr>
            <a:normAutofit lnSpcReduction="10000"/>
          </a:bodyPr>
          <a:lstStyle/>
          <a:p>
            <a:pPr>
              <a:buFont typeface="Wingdings" charset="2"/>
              <a:buChar char="Ø"/>
            </a:pPr>
            <a:r>
              <a:rPr lang="en-US" dirty="0" smtClean="0"/>
              <a:t>Processor</a:t>
            </a:r>
            <a:r>
              <a:rPr lang="en-US" dirty="0"/>
              <a:t>: 22 nm Intel® </a:t>
            </a:r>
            <a:r>
              <a:rPr lang="en-US" dirty="0" err="1"/>
              <a:t>SoC</a:t>
            </a:r>
            <a:r>
              <a:rPr lang="en-US" dirty="0"/>
              <a:t> that includes a dual-core, dual-threaded Intel® Atom™ CPU at 500 MHz and a </a:t>
            </a:r>
            <a:r>
              <a:rPr lang="en-US" dirty="0" smtClean="0"/>
              <a:t>32-bitIntel</a:t>
            </a:r>
            <a:r>
              <a:rPr lang="en-US" dirty="0"/>
              <a:t>® Quark™ microcontroller at 100 </a:t>
            </a:r>
            <a:r>
              <a:rPr lang="en-US" dirty="0" smtClean="0"/>
              <a:t>MHz</a:t>
            </a:r>
            <a:endParaRPr lang="en-US" u="sng" dirty="0"/>
          </a:p>
          <a:p>
            <a:pPr>
              <a:buFont typeface="Wingdings" charset="2"/>
              <a:buChar char="Ø"/>
            </a:pPr>
            <a:r>
              <a:rPr lang="en-US" dirty="0" smtClean="0"/>
              <a:t>RAM: </a:t>
            </a:r>
            <a:r>
              <a:rPr lang="it-IT" dirty="0"/>
              <a:t>1 </a:t>
            </a:r>
            <a:r>
              <a:rPr lang="it-IT" dirty="0" smtClean="0"/>
              <a:t>GB</a:t>
            </a:r>
          </a:p>
          <a:p>
            <a:pPr>
              <a:buFont typeface="Wingdings" charset="2"/>
              <a:buChar char="Ø"/>
            </a:pPr>
            <a:r>
              <a:rPr lang="it-IT" dirty="0" smtClean="0"/>
              <a:t>Wireless: </a:t>
            </a:r>
            <a:r>
              <a:rPr lang="en-US" dirty="0"/>
              <a:t>Dual-band (2.4 and 5 GHz) IEEE </a:t>
            </a:r>
            <a:r>
              <a:rPr lang="en-US" dirty="0" smtClean="0"/>
              <a:t>802.11a/b/g/n</a:t>
            </a:r>
          </a:p>
          <a:p>
            <a:pPr>
              <a:buFont typeface="Wingdings" charset="2"/>
              <a:buChar char="Ø"/>
            </a:pPr>
            <a:r>
              <a:rPr lang="en-US" dirty="0"/>
              <a:t>40 general purpose </a:t>
            </a:r>
            <a:r>
              <a:rPr lang="en-US" dirty="0" smtClean="0"/>
              <a:t>GPIO features:  </a:t>
            </a:r>
            <a:endParaRPr lang="en-US" dirty="0"/>
          </a:p>
          <a:p>
            <a:pPr lvl="1">
              <a:buFont typeface="Wingdings" charset="2"/>
              <a:buChar char="q"/>
            </a:pPr>
            <a:r>
              <a:rPr lang="en-US" dirty="0" smtClean="0"/>
              <a:t>SD </a:t>
            </a:r>
            <a:r>
              <a:rPr lang="en-US" dirty="0"/>
              <a:t>card: 1 interface </a:t>
            </a:r>
          </a:p>
          <a:p>
            <a:pPr lvl="1">
              <a:buFont typeface="Wingdings" charset="2"/>
              <a:buChar char="q"/>
            </a:pPr>
            <a:r>
              <a:rPr lang="en-US" dirty="0" smtClean="0"/>
              <a:t>UART</a:t>
            </a:r>
            <a:r>
              <a:rPr lang="en-US" dirty="0"/>
              <a:t>: 2 controllers </a:t>
            </a:r>
            <a:endParaRPr lang="en-US" dirty="0" smtClean="0"/>
          </a:p>
          <a:p>
            <a:pPr lvl="1">
              <a:buFont typeface="Wingdings" charset="2"/>
              <a:buChar char="q"/>
            </a:pPr>
            <a:r>
              <a:rPr lang="en-US" dirty="0" smtClean="0"/>
              <a:t>I2C</a:t>
            </a:r>
            <a:r>
              <a:rPr lang="en-US" dirty="0"/>
              <a:t>: 2 controllers </a:t>
            </a:r>
            <a:endParaRPr lang="en-US" dirty="0" smtClean="0"/>
          </a:p>
          <a:p>
            <a:pPr lvl="1">
              <a:buFont typeface="Wingdings" charset="2"/>
              <a:buChar char="q"/>
            </a:pPr>
            <a:r>
              <a:rPr lang="en-US" dirty="0" smtClean="0"/>
              <a:t> </a:t>
            </a:r>
            <a:r>
              <a:rPr lang="en-US" dirty="0"/>
              <a:t>SPI: 1 controller with 2 chip selects </a:t>
            </a:r>
            <a:r>
              <a:rPr lang="en-US" dirty="0" smtClean="0"/>
              <a:t> </a:t>
            </a:r>
          </a:p>
          <a:p>
            <a:pPr lvl="1">
              <a:buFont typeface="Wingdings" charset="2"/>
              <a:buChar char="q"/>
            </a:pPr>
            <a:r>
              <a:rPr lang="en-US" dirty="0" smtClean="0"/>
              <a:t>I2S</a:t>
            </a:r>
            <a:r>
              <a:rPr lang="en-US" dirty="0"/>
              <a:t>: 1 controller </a:t>
            </a:r>
          </a:p>
          <a:p>
            <a:pPr lvl="1">
              <a:buFont typeface="Wingdings" charset="2"/>
              <a:buChar char="q"/>
            </a:pPr>
            <a:r>
              <a:rPr lang="en-US" dirty="0" smtClean="0"/>
              <a:t>GPIO</a:t>
            </a:r>
            <a:r>
              <a:rPr lang="en-US" dirty="0"/>
              <a:t>: Additional 14 (with 4 capable of PWM)</a:t>
            </a:r>
            <a:endParaRPr lang="en-US" u="sng" dirty="0"/>
          </a:p>
        </p:txBody>
      </p:sp>
    </p:spTree>
    <p:extLst>
      <p:ext uri="{BB962C8B-B14F-4D97-AF65-F5344CB8AC3E}">
        <p14:creationId xmlns:p14="http://schemas.microsoft.com/office/powerpoint/2010/main" val="1414994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640416" y="3072452"/>
            <a:ext cx="3292061" cy="2469046"/>
          </a:xfrm>
          <a:prstGeom prst="rect">
            <a:avLst/>
          </a:prstGeom>
        </p:spPr>
      </p:pic>
      <p:sp>
        <p:nvSpPr>
          <p:cNvPr id="2" name="Title 1"/>
          <p:cNvSpPr>
            <a:spLocks noGrp="1"/>
          </p:cNvSpPr>
          <p:nvPr>
            <p:ph type="title"/>
          </p:nvPr>
        </p:nvSpPr>
        <p:spPr/>
        <p:txBody>
          <a:bodyPr/>
          <a:lstStyle/>
          <a:p>
            <a:r>
              <a:rPr lang="en-US" dirty="0" smtClean="0"/>
              <a:t>ESP8266</a:t>
            </a:r>
            <a:endParaRPr lang="en-US" dirty="0"/>
          </a:p>
        </p:txBody>
      </p:sp>
      <p:sp>
        <p:nvSpPr>
          <p:cNvPr id="3" name="Content Placeholder 2"/>
          <p:cNvSpPr>
            <a:spLocks noGrp="1"/>
          </p:cNvSpPr>
          <p:nvPr>
            <p:ph idx="1"/>
          </p:nvPr>
        </p:nvSpPr>
        <p:spPr>
          <a:xfrm>
            <a:off x="1097280" y="1845734"/>
            <a:ext cx="5740842" cy="4023360"/>
          </a:xfrm>
        </p:spPr>
        <p:txBody>
          <a:bodyPr/>
          <a:lstStyle/>
          <a:p>
            <a:pPr>
              <a:buFont typeface="Wingdings" charset="2"/>
              <a:buChar char="Ø"/>
            </a:pPr>
            <a:r>
              <a:rPr lang="en-US" dirty="0"/>
              <a:t>Low-cost microcontroller including full TCP/IP </a:t>
            </a:r>
            <a:r>
              <a:rPr lang="en-US" dirty="0" smtClean="0"/>
              <a:t>stack</a:t>
            </a:r>
          </a:p>
          <a:p>
            <a:pPr>
              <a:buFont typeface="Wingdings" charset="2"/>
              <a:buChar char="Ø"/>
            </a:pPr>
            <a:r>
              <a:rPr lang="en-US" dirty="0" smtClean="0"/>
              <a:t>Produced </a:t>
            </a:r>
            <a:r>
              <a:rPr lang="en-US" dirty="0"/>
              <a:t>by Shanghai-based Chinese manufacturer, </a:t>
            </a:r>
            <a:r>
              <a:rPr lang="en-US" dirty="0" err="1"/>
              <a:t>Espressif</a:t>
            </a:r>
            <a:r>
              <a:rPr lang="en-US" dirty="0"/>
              <a:t> Systems. </a:t>
            </a:r>
            <a:endParaRPr lang="en-US" dirty="0" smtClean="0"/>
          </a:p>
          <a:p>
            <a:pPr>
              <a:buFont typeface="Wingdings" charset="2"/>
              <a:buChar char="Ø"/>
            </a:pPr>
            <a:r>
              <a:rPr lang="en-US" dirty="0" smtClean="0"/>
              <a:t>CPU</a:t>
            </a:r>
            <a:r>
              <a:rPr lang="en-US" dirty="0"/>
              <a:t>: 32-bit RISC </a:t>
            </a:r>
            <a:r>
              <a:rPr lang="en-US" dirty="0" err="1"/>
              <a:t>Tensilica</a:t>
            </a:r>
            <a:r>
              <a:rPr lang="en-US" dirty="0"/>
              <a:t> </a:t>
            </a:r>
            <a:r>
              <a:rPr lang="en-US" dirty="0" err="1"/>
              <a:t>Xtensa</a:t>
            </a:r>
            <a:r>
              <a:rPr lang="en-US" dirty="0"/>
              <a:t> L106 @ 80 </a:t>
            </a:r>
            <a:r>
              <a:rPr lang="en-US" dirty="0" err="1"/>
              <a:t>MHz.</a:t>
            </a:r>
            <a:r>
              <a:rPr lang="en-US" dirty="0"/>
              <a:t> </a:t>
            </a:r>
            <a:endParaRPr lang="en-US" dirty="0" smtClean="0"/>
          </a:p>
          <a:p>
            <a:pPr>
              <a:buFont typeface="Wingdings" charset="2"/>
              <a:buChar char="Ø"/>
            </a:pPr>
            <a:r>
              <a:rPr lang="en-US" dirty="0" smtClean="0"/>
              <a:t>RAM</a:t>
            </a:r>
            <a:r>
              <a:rPr lang="en-US" dirty="0"/>
              <a:t>: 64 kB for </a:t>
            </a:r>
            <a:r>
              <a:rPr lang="en-US" dirty="0" smtClean="0"/>
              <a:t>instructions</a:t>
            </a:r>
            <a:r>
              <a:rPr lang="en-US" dirty="0"/>
              <a:t>; 96 kB of data. </a:t>
            </a:r>
            <a:endParaRPr lang="en-US" dirty="0" smtClean="0"/>
          </a:p>
          <a:p>
            <a:pPr>
              <a:buFont typeface="Wingdings" charset="2"/>
              <a:buChar char="Ø"/>
            </a:pPr>
            <a:r>
              <a:rPr lang="en-US" dirty="0" err="1" smtClean="0"/>
              <a:t>WiFi</a:t>
            </a:r>
            <a:r>
              <a:rPr lang="en-US" dirty="0"/>
              <a:t>: </a:t>
            </a:r>
            <a:r>
              <a:rPr lang="en-US" dirty="0" smtClean="0"/>
              <a:t>IEEE </a:t>
            </a:r>
            <a:r>
              <a:rPr lang="en-US" dirty="0"/>
              <a:t>802.11 b/g/n – WEP or WPA/WPA2 </a:t>
            </a:r>
            <a:r>
              <a:rPr lang="en-US" dirty="0" smtClean="0"/>
              <a:t>authentication, </a:t>
            </a:r>
            <a:r>
              <a:rPr lang="en-US" dirty="0"/>
              <a:t>or open networks. </a:t>
            </a:r>
            <a:endParaRPr lang="en-US" dirty="0" smtClean="0"/>
          </a:p>
          <a:p>
            <a:pPr>
              <a:buFont typeface="Wingdings" charset="2"/>
              <a:buChar char="Ø"/>
            </a:pPr>
            <a:r>
              <a:rPr lang="en-US" dirty="0" smtClean="0"/>
              <a:t>Features: </a:t>
            </a:r>
            <a:r>
              <a:rPr lang="en-US" dirty="0"/>
              <a:t>16 GPIO pins, SPI, I2C, UART, 10-bit ADC. </a:t>
            </a:r>
          </a:p>
        </p:txBody>
      </p:sp>
      <p:sp>
        <p:nvSpPr>
          <p:cNvPr id="4" name="TextBox 3"/>
          <p:cNvSpPr txBox="1"/>
          <p:nvPr/>
        </p:nvSpPr>
        <p:spPr>
          <a:xfrm>
            <a:off x="5830515" y="6070233"/>
            <a:ext cx="6361485" cy="276999"/>
          </a:xfrm>
          <a:prstGeom prst="rect">
            <a:avLst/>
          </a:prstGeom>
          <a:noFill/>
        </p:spPr>
        <p:txBody>
          <a:bodyPr wrap="none" rtlCol="0">
            <a:spAutoFit/>
          </a:bodyPr>
          <a:lstStyle/>
          <a:p>
            <a:r>
              <a:rPr lang="en-US" sz="1200" dirty="0" smtClean="0"/>
              <a:t>Slide Courtesy</a:t>
            </a:r>
            <a:r>
              <a:rPr lang="en-US" sz="1200" dirty="0"/>
              <a:t>: https://</a:t>
            </a:r>
            <a:r>
              <a:rPr lang="en-US" sz="1200" dirty="0" err="1"/>
              <a:t>github.com</a:t>
            </a:r>
            <a:r>
              <a:rPr lang="en-US" sz="1200" dirty="0"/>
              <a:t>/</a:t>
            </a:r>
            <a:r>
              <a:rPr lang="en-US" sz="1200" dirty="0" err="1"/>
              <a:t>apuder</a:t>
            </a:r>
            <a:r>
              <a:rPr lang="en-US" sz="1200" dirty="0"/>
              <a:t>/</a:t>
            </a:r>
            <a:r>
              <a:rPr lang="en-US" sz="1200" dirty="0" err="1"/>
              <a:t>iot</a:t>
            </a:r>
            <a:r>
              <a:rPr lang="en-US" sz="1200" dirty="0"/>
              <a:t>-workshop/blob/master/doc/</a:t>
            </a:r>
            <a:r>
              <a:rPr lang="en-US" sz="1200" dirty="0" err="1"/>
              <a:t>iot</a:t>
            </a:r>
            <a:r>
              <a:rPr lang="en-US" sz="1200" dirty="0"/>
              <a:t>-workshop-</a:t>
            </a:r>
            <a:r>
              <a:rPr lang="en-US" sz="1200" dirty="0" err="1"/>
              <a:t>slides.pdf</a:t>
            </a:r>
            <a:endParaRPr lang="en-US" sz="1200" dirty="0"/>
          </a:p>
        </p:txBody>
      </p:sp>
      <p:pic>
        <p:nvPicPr>
          <p:cNvPr id="5" name="Picture 4"/>
          <p:cNvPicPr>
            <a:picLocks noChangeAspect="1"/>
          </p:cNvPicPr>
          <p:nvPr/>
        </p:nvPicPr>
        <p:blipFill>
          <a:blip r:embed="rId4"/>
          <a:stretch>
            <a:fillRect/>
          </a:stretch>
        </p:blipFill>
        <p:spPr>
          <a:xfrm>
            <a:off x="8130207" y="2162149"/>
            <a:ext cx="1338469" cy="1338469"/>
          </a:xfrm>
          <a:prstGeom prst="rect">
            <a:avLst/>
          </a:prstGeom>
        </p:spPr>
      </p:pic>
    </p:spTree>
    <p:extLst>
      <p:ext uri="{BB962C8B-B14F-4D97-AF65-F5344CB8AC3E}">
        <p14:creationId xmlns:p14="http://schemas.microsoft.com/office/powerpoint/2010/main" val="1986577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190507" y="2647123"/>
            <a:ext cx="3455504" cy="3455504"/>
          </a:xfrm>
          <a:prstGeom prst="rect">
            <a:avLst/>
          </a:prstGeom>
        </p:spPr>
      </p:pic>
      <p:sp>
        <p:nvSpPr>
          <p:cNvPr id="2" name="Title 1"/>
          <p:cNvSpPr>
            <a:spLocks noGrp="1"/>
          </p:cNvSpPr>
          <p:nvPr>
            <p:ph type="title"/>
          </p:nvPr>
        </p:nvSpPr>
        <p:spPr/>
        <p:txBody>
          <a:bodyPr/>
          <a:lstStyle/>
          <a:p>
            <a:r>
              <a:rPr lang="en-US" dirty="0" smtClean="0"/>
              <a:t>ESP32</a:t>
            </a:r>
            <a:endParaRPr lang="en-US" dirty="0"/>
          </a:p>
        </p:txBody>
      </p:sp>
      <p:sp>
        <p:nvSpPr>
          <p:cNvPr id="5" name="Content Placeholder 4"/>
          <p:cNvSpPr>
            <a:spLocks noGrp="1"/>
          </p:cNvSpPr>
          <p:nvPr>
            <p:ph idx="1"/>
          </p:nvPr>
        </p:nvSpPr>
        <p:spPr>
          <a:xfrm>
            <a:off x="1097279" y="1845734"/>
            <a:ext cx="10548732" cy="4488806"/>
          </a:xfrm>
        </p:spPr>
        <p:txBody>
          <a:bodyPr>
            <a:normAutofit fontScale="92500" lnSpcReduction="10000"/>
          </a:bodyPr>
          <a:lstStyle/>
          <a:p>
            <a:pPr>
              <a:buFont typeface="Wingdings" charset="2"/>
              <a:buChar char="Ø"/>
            </a:pPr>
            <a:r>
              <a:rPr lang="en-US" dirty="0" smtClean="0"/>
              <a:t>CPU: </a:t>
            </a:r>
            <a:r>
              <a:rPr lang="en-US" dirty="0"/>
              <a:t>240 MHz dual core </a:t>
            </a:r>
            <a:r>
              <a:rPr lang="en-US" dirty="0" err="1"/>
              <a:t>Tensilica</a:t>
            </a:r>
            <a:r>
              <a:rPr lang="en-US" dirty="0"/>
              <a:t> LX6 microcontroller with 600 </a:t>
            </a:r>
            <a:r>
              <a:rPr lang="en-US" dirty="0" smtClean="0"/>
              <a:t>DMIPS</a:t>
            </a:r>
          </a:p>
          <a:p>
            <a:pPr>
              <a:buFont typeface="Wingdings" charset="2"/>
              <a:buChar char="Ø"/>
            </a:pPr>
            <a:r>
              <a:rPr lang="en-US" dirty="0"/>
              <a:t>Integrated 520 KB </a:t>
            </a:r>
            <a:r>
              <a:rPr lang="en-US" dirty="0" smtClean="0"/>
              <a:t>SRAM</a:t>
            </a:r>
          </a:p>
          <a:p>
            <a:pPr>
              <a:buFont typeface="Wingdings" charset="2"/>
              <a:buChar char="Ø"/>
            </a:pPr>
            <a:r>
              <a:rPr lang="en-US" dirty="0"/>
              <a:t>Robust Design: industrial environments with an operating temperature ranging from -40°C to +</a:t>
            </a:r>
            <a:r>
              <a:rPr lang="en-US" dirty="0" smtClean="0"/>
              <a:t>125°C</a:t>
            </a:r>
          </a:p>
          <a:p>
            <a:pPr>
              <a:buFont typeface="Wingdings" charset="2"/>
              <a:buChar char="Ø"/>
            </a:pPr>
            <a:r>
              <a:rPr lang="en-US" dirty="0" smtClean="0"/>
              <a:t>2.4 </a:t>
            </a:r>
            <a:r>
              <a:rPr lang="en-US" dirty="0"/>
              <a:t>GHz Wi-Fi and Bluetooth combo </a:t>
            </a:r>
            <a:r>
              <a:rPr lang="en-US" dirty="0" smtClean="0"/>
              <a:t>chip</a:t>
            </a:r>
          </a:p>
          <a:p>
            <a:pPr>
              <a:buFont typeface="Wingdings" charset="2"/>
              <a:buChar char="Ø"/>
            </a:pPr>
            <a:r>
              <a:rPr lang="en-US" dirty="0" smtClean="0"/>
              <a:t>Ultra-Low </a:t>
            </a:r>
            <a:r>
              <a:rPr lang="en-US" dirty="0"/>
              <a:t>Power </a:t>
            </a:r>
            <a:r>
              <a:rPr lang="en-US" dirty="0" smtClean="0"/>
              <a:t>Management</a:t>
            </a:r>
          </a:p>
          <a:p>
            <a:pPr>
              <a:buFont typeface="Wingdings" charset="2"/>
              <a:buChar char="Ø"/>
            </a:pPr>
            <a:r>
              <a:rPr lang="en-US" dirty="0" smtClean="0"/>
              <a:t>Features:	</a:t>
            </a:r>
          </a:p>
          <a:p>
            <a:pPr lvl="1">
              <a:buFont typeface="Wingdings" charset="2"/>
              <a:buChar char="q"/>
            </a:pPr>
            <a:r>
              <a:rPr lang="en-US" dirty="0"/>
              <a:t>3 x </a:t>
            </a:r>
            <a:r>
              <a:rPr lang="en-US" dirty="0" smtClean="0"/>
              <a:t>UARTs</a:t>
            </a:r>
          </a:p>
          <a:p>
            <a:pPr lvl="1">
              <a:buFont typeface="Wingdings" charset="2"/>
              <a:buChar char="q"/>
            </a:pPr>
            <a:r>
              <a:rPr lang="en-US" dirty="0" smtClean="0"/>
              <a:t>3 </a:t>
            </a:r>
            <a:r>
              <a:rPr lang="en-US" dirty="0"/>
              <a:t>x SPI</a:t>
            </a:r>
          </a:p>
          <a:p>
            <a:pPr lvl="1">
              <a:buFont typeface="Wingdings" charset="2"/>
              <a:buChar char="q"/>
            </a:pPr>
            <a:r>
              <a:rPr lang="en-US" dirty="0"/>
              <a:t>2 x I2S</a:t>
            </a:r>
          </a:p>
          <a:p>
            <a:pPr lvl="1">
              <a:buFont typeface="Wingdings" charset="2"/>
              <a:buChar char="q"/>
            </a:pPr>
            <a:r>
              <a:rPr lang="en-US" dirty="0"/>
              <a:t>12 x ADC input channels</a:t>
            </a:r>
          </a:p>
          <a:p>
            <a:pPr lvl="1">
              <a:buFont typeface="Wingdings" charset="2"/>
              <a:buChar char="q"/>
            </a:pPr>
            <a:r>
              <a:rPr lang="en-US" dirty="0"/>
              <a:t>2 x DAC</a:t>
            </a:r>
          </a:p>
          <a:p>
            <a:pPr lvl="1">
              <a:buFont typeface="Wingdings" charset="2"/>
              <a:buChar char="q"/>
            </a:pPr>
            <a:r>
              <a:rPr lang="en-US" dirty="0"/>
              <a:t>2 x I2C</a:t>
            </a:r>
          </a:p>
          <a:p>
            <a:pPr lvl="1">
              <a:buFont typeface="Wingdings" charset="2"/>
              <a:buChar char="q"/>
            </a:pPr>
            <a:r>
              <a:rPr lang="en-US" dirty="0"/>
              <a:t>PWM/timer input/output available on every GPIO pin</a:t>
            </a:r>
          </a:p>
          <a:p>
            <a:pPr>
              <a:buFont typeface="Wingdings" charset="2"/>
              <a:buChar char="Ø"/>
            </a:pPr>
            <a:endParaRPr lang="en-US" dirty="0"/>
          </a:p>
          <a:p>
            <a:pPr>
              <a:buFont typeface="Wingdings" charset="2"/>
              <a:buChar char="Ø"/>
            </a:pPr>
            <a:endParaRPr lang="en-US" dirty="0"/>
          </a:p>
          <a:p>
            <a:endParaRPr lang="en-US" dirty="0"/>
          </a:p>
        </p:txBody>
      </p:sp>
    </p:spTree>
    <p:extLst>
      <p:ext uri="{BB962C8B-B14F-4D97-AF65-F5344CB8AC3E}">
        <p14:creationId xmlns:p14="http://schemas.microsoft.com/office/powerpoint/2010/main" val="2091402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pic>
        <p:nvPicPr>
          <p:cNvPr id="5" name="Content Placeholder 4"/>
          <p:cNvPicPr>
            <a:picLocks noGrp="1" noChangeAspect="1"/>
          </p:cNvPicPr>
          <p:nvPr>
            <p:ph idx="1"/>
          </p:nvPr>
        </p:nvPicPr>
        <p:blipFill>
          <a:blip r:embed="rId3"/>
          <a:stretch>
            <a:fillRect/>
          </a:stretch>
        </p:blipFill>
        <p:spPr>
          <a:xfrm>
            <a:off x="1000540" y="1886021"/>
            <a:ext cx="1835426" cy="1835426"/>
          </a:xfrm>
          <a:prstGeom prst="rect">
            <a:avLst/>
          </a:prstGeom>
        </p:spPr>
      </p:pic>
      <p:pic>
        <p:nvPicPr>
          <p:cNvPr id="6" name="Picture 5"/>
          <p:cNvPicPr>
            <a:picLocks noChangeAspect="1"/>
          </p:cNvPicPr>
          <p:nvPr/>
        </p:nvPicPr>
        <p:blipFill>
          <a:blip r:embed="rId4"/>
          <a:stretch>
            <a:fillRect/>
          </a:stretch>
        </p:blipFill>
        <p:spPr>
          <a:xfrm>
            <a:off x="1643271" y="3923597"/>
            <a:ext cx="2005772" cy="1656589"/>
          </a:xfrm>
          <a:prstGeom prst="rect">
            <a:avLst/>
          </a:prstGeom>
        </p:spPr>
      </p:pic>
      <p:pic>
        <p:nvPicPr>
          <p:cNvPr id="7" name="Picture 6"/>
          <p:cNvPicPr>
            <a:picLocks noChangeAspect="1"/>
          </p:cNvPicPr>
          <p:nvPr/>
        </p:nvPicPr>
        <p:blipFill>
          <a:blip r:embed="rId5"/>
          <a:stretch>
            <a:fillRect/>
          </a:stretch>
        </p:blipFill>
        <p:spPr>
          <a:xfrm>
            <a:off x="3942177" y="1926710"/>
            <a:ext cx="2284069" cy="1807537"/>
          </a:xfrm>
          <a:prstGeom prst="rect">
            <a:avLst/>
          </a:prstGeom>
        </p:spPr>
      </p:pic>
      <p:pic>
        <p:nvPicPr>
          <p:cNvPr id="8" name="Picture 7"/>
          <p:cNvPicPr>
            <a:picLocks noChangeAspect="1"/>
          </p:cNvPicPr>
          <p:nvPr/>
        </p:nvPicPr>
        <p:blipFill>
          <a:blip r:embed="rId6"/>
          <a:stretch>
            <a:fillRect/>
          </a:stretch>
        </p:blipFill>
        <p:spPr>
          <a:xfrm>
            <a:off x="5780714" y="4337247"/>
            <a:ext cx="1807537" cy="1807537"/>
          </a:xfrm>
          <a:prstGeom prst="rect">
            <a:avLst/>
          </a:prstGeom>
        </p:spPr>
      </p:pic>
      <p:pic>
        <p:nvPicPr>
          <p:cNvPr id="9" name="Picture 8"/>
          <p:cNvPicPr>
            <a:picLocks noChangeAspect="1"/>
          </p:cNvPicPr>
          <p:nvPr/>
        </p:nvPicPr>
        <p:blipFill>
          <a:blip r:embed="rId7"/>
          <a:stretch>
            <a:fillRect/>
          </a:stretch>
        </p:blipFill>
        <p:spPr>
          <a:xfrm>
            <a:off x="7332458" y="1886021"/>
            <a:ext cx="2302565" cy="2302565"/>
          </a:xfrm>
          <a:prstGeom prst="rect">
            <a:avLst/>
          </a:prstGeom>
        </p:spPr>
      </p:pic>
    </p:spTree>
    <p:extLst>
      <p:ext uri="{BB962C8B-B14F-4D97-AF65-F5344CB8AC3E}">
        <p14:creationId xmlns:p14="http://schemas.microsoft.com/office/powerpoint/2010/main" val="1204126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ACTUATORS</a:t>
            </a:r>
            <a:endParaRPr lang="en-US" dirty="0"/>
          </a:p>
        </p:txBody>
      </p:sp>
      <p:pic>
        <p:nvPicPr>
          <p:cNvPr id="4" name="Content Placeholder 3"/>
          <p:cNvPicPr>
            <a:picLocks noGrp="1" noChangeAspect="1"/>
          </p:cNvPicPr>
          <p:nvPr>
            <p:ph idx="1"/>
          </p:nvPr>
        </p:nvPicPr>
        <p:blipFill>
          <a:blip r:embed="rId3"/>
          <a:stretch>
            <a:fillRect/>
          </a:stretch>
        </p:blipFill>
        <p:spPr>
          <a:xfrm>
            <a:off x="638019" y="2227691"/>
            <a:ext cx="3548273" cy="2752241"/>
          </a:xfrm>
          <a:prstGeom prst="rect">
            <a:avLst/>
          </a:prstGeom>
        </p:spPr>
      </p:pic>
      <p:pic>
        <p:nvPicPr>
          <p:cNvPr id="5" name="Picture 4"/>
          <p:cNvPicPr>
            <a:picLocks noChangeAspect="1"/>
          </p:cNvPicPr>
          <p:nvPr/>
        </p:nvPicPr>
        <p:blipFill>
          <a:blip r:embed="rId4"/>
          <a:stretch>
            <a:fillRect/>
          </a:stretch>
        </p:blipFill>
        <p:spPr>
          <a:xfrm>
            <a:off x="4186292" y="1919909"/>
            <a:ext cx="2649300" cy="2320787"/>
          </a:xfrm>
          <a:prstGeom prst="rect">
            <a:avLst/>
          </a:prstGeom>
        </p:spPr>
      </p:pic>
      <p:pic>
        <p:nvPicPr>
          <p:cNvPr id="6" name="Picture 5"/>
          <p:cNvPicPr>
            <a:picLocks noChangeAspect="1"/>
          </p:cNvPicPr>
          <p:nvPr/>
        </p:nvPicPr>
        <p:blipFill>
          <a:blip r:embed="rId5"/>
          <a:stretch>
            <a:fillRect/>
          </a:stretch>
        </p:blipFill>
        <p:spPr>
          <a:xfrm>
            <a:off x="7590667" y="2524539"/>
            <a:ext cx="2254393" cy="1716157"/>
          </a:xfrm>
          <a:prstGeom prst="rect">
            <a:avLst/>
          </a:prstGeom>
        </p:spPr>
      </p:pic>
      <p:pic>
        <p:nvPicPr>
          <p:cNvPr id="7" name="Picture 6"/>
          <p:cNvPicPr>
            <a:picLocks noChangeAspect="1"/>
          </p:cNvPicPr>
          <p:nvPr/>
        </p:nvPicPr>
        <p:blipFill>
          <a:blip r:embed="rId6"/>
          <a:stretch>
            <a:fillRect/>
          </a:stretch>
        </p:blipFill>
        <p:spPr>
          <a:xfrm>
            <a:off x="4377883" y="4661880"/>
            <a:ext cx="2266119" cy="1510746"/>
          </a:xfrm>
          <a:prstGeom prst="rect">
            <a:avLst/>
          </a:prstGeom>
        </p:spPr>
      </p:pic>
    </p:spTree>
    <p:extLst>
      <p:ext uri="{BB962C8B-B14F-4D97-AF65-F5344CB8AC3E}">
        <p14:creationId xmlns:p14="http://schemas.microsoft.com/office/powerpoint/2010/main" val="698622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LED</a:t>
            </a:r>
            <a:endParaRPr lang="en-US" dirty="0"/>
          </a:p>
        </p:txBody>
      </p:sp>
      <p:pic>
        <p:nvPicPr>
          <p:cNvPr id="4" name="Content Placeholder 3"/>
          <p:cNvPicPr>
            <a:picLocks noGrp="1" noChangeAspect="1"/>
          </p:cNvPicPr>
          <p:nvPr>
            <p:ph idx="1"/>
          </p:nvPr>
        </p:nvPicPr>
        <p:blipFill>
          <a:blip r:embed="rId3"/>
          <a:stretch>
            <a:fillRect/>
          </a:stretch>
        </p:blipFill>
        <p:spPr>
          <a:xfrm>
            <a:off x="7076661" y="1803106"/>
            <a:ext cx="4436828" cy="4459237"/>
          </a:xfrm>
          <a:prstGeom prst="rect">
            <a:avLst/>
          </a:prstGeom>
        </p:spPr>
      </p:pic>
      <p:sp>
        <p:nvSpPr>
          <p:cNvPr id="5" name="Content Placeholder 2"/>
          <p:cNvSpPr txBox="1">
            <a:spLocks/>
          </p:cNvSpPr>
          <p:nvPr/>
        </p:nvSpPr>
        <p:spPr>
          <a:xfrm>
            <a:off x="1097280" y="2107095"/>
            <a:ext cx="5568563" cy="392996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Ø"/>
            </a:pPr>
            <a:r>
              <a:rPr lang="en-US" dirty="0" smtClean="0"/>
              <a:t>Pin D2 is in output mode.</a:t>
            </a:r>
          </a:p>
          <a:p>
            <a:pPr>
              <a:buFont typeface="Wingdings" charset="2"/>
              <a:buChar char="Ø"/>
            </a:pPr>
            <a:r>
              <a:rPr lang="en-US" dirty="0" smtClean="0"/>
              <a:t>Whenever Microcontroller turns pin D2 high, LED glows.</a:t>
            </a:r>
          </a:p>
          <a:p>
            <a:pPr>
              <a:buFont typeface="Wingdings" charset="2"/>
              <a:buChar char="Ø"/>
            </a:pPr>
            <a:r>
              <a:rPr lang="en-US" dirty="0" smtClean="0"/>
              <a:t>This process can be controlled from a remote location using different techniques. </a:t>
            </a:r>
          </a:p>
          <a:p>
            <a:pPr>
              <a:buFont typeface="Wingdings" charset="2"/>
              <a:buChar char="Ø"/>
            </a:pPr>
            <a:r>
              <a:rPr lang="en-US" dirty="0" smtClean="0"/>
              <a:t>LED can be replaced by a Relay which acts like a switch</a:t>
            </a:r>
          </a:p>
          <a:p>
            <a:pPr>
              <a:buFont typeface="Wingdings" charset="2"/>
              <a:buChar char="Ø"/>
            </a:pPr>
            <a:endParaRPr lang="en-US" dirty="0" smtClean="0"/>
          </a:p>
          <a:p>
            <a:endParaRPr lang="en-US" dirty="0"/>
          </a:p>
        </p:txBody>
      </p:sp>
    </p:spTree>
    <p:extLst>
      <p:ext uri="{BB962C8B-B14F-4D97-AF65-F5344CB8AC3E}">
        <p14:creationId xmlns:p14="http://schemas.microsoft.com/office/powerpoint/2010/main" val="3195541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IoT?</a:t>
            </a:r>
            <a:endParaRPr lang="en-US" dirty="0"/>
          </a:p>
        </p:txBody>
      </p:sp>
      <p:sp>
        <p:nvSpPr>
          <p:cNvPr id="3" name="Content Placeholder 2"/>
          <p:cNvSpPr>
            <a:spLocks noGrp="1"/>
          </p:cNvSpPr>
          <p:nvPr>
            <p:ph idx="1"/>
          </p:nvPr>
        </p:nvSpPr>
        <p:spPr/>
        <p:txBody>
          <a:bodyPr>
            <a:normAutofit/>
          </a:bodyPr>
          <a:lstStyle/>
          <a:p>
            <a:pPr>
              <a:buFont typeface="Wingdings" charset="2"/>
              <a:buChar char="Ø"/>
            </a:pPr>
            <a:r>
              <a:rPr lang="en-US" sz="2800" dirty="0" smtClean="0"/>
              <a:t>Internet </a:t>
            </a:r>
            <a:r>
              <a:rPr lang="en-US" sz="2800" dirty="0"/>
              <a:t>of Things (IoT) </a:t>
            </a:r>
            <a:r>
              <a:rPr lang="en-US" sz="2800" dirty="0" smtClean="0"/>
              <a:t>means </a:t>
            </a:r>
            <a:r>
              <a:rPr lang="en-US" sz="2800" dirty="0"/>
              <a:t>learning and interacting with millions of things including services, sensors, actuators, and </a:t>
            </a:r>
            <a:r>
              <a:rPr lang="en-US" sz="2800" dirty="0" smtClean="0"/>
              <a:t>many </a:t>
            </a:r>
            <a:r>
              <a:rPr lang="en-US" sz="2800" dirty="0"/>
              <a:t>other objects on the Internet. </a:t>
            </a:r>
          </a:p>
          <a:p>
            <a:pPr>
              <a:buFont typeface="Wingdings" charset="2"/>
              <a:buChar char="Ø"/>
            </a:pPr>
            <a:r>
              <a:rPr lang="en-US" sz="2800" dirty="0" smtClean="0"/>
              <a:t>IoT allows objects to be sensed and controlled remotely across networks.</a:t>
            </a:r>
          </a:p>
          <a:p>
            <a:pPr>
              <a:buFont typeface="Wingdings" charset="2"/>
              <a:buChar char="Ø"/>
            </a:pPr>
            <a:endParaRPr lang="en-US" sz="2800" dirty="0"/>
          </a:p>
        </p:txBody>
      </p:sp>
    </p:spTree>
    <p:extLst>
      <p:ext uri="{BB962C8B-B14F-4D97-AF65-F5344CB8AC3E}">
        <p14:creationId xmlns:p14="http://schemas.microsoft.com/office/powerpoint/2010/main" val="627441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a:t>
            </a:r>
            <a:r>
              <a:rPr lang="en-US" dirty="0" smtClean="0"/>
              <a:t>Relay</a:t>
            </a:r>
            <a:endParaRPr lang="en-US" dirty="0"/>
          </a:p>
        </p:txBody>
      </p:sp>
      <p:sp>
        <p:nvSpPr>
          <p:cNvPr id="3" name="Content Placeholder 2"/>
          <p:cNvSpPr>
            <a:spLocks noGrp="1"/>
          </p:cNvSpPr>
          <p:nvPr>
            <p:ph idx="1"/>
          </p:nvPr>
        </p:nvSpPr>
        <p:spPr>
          <a:xfrm>
            <a:off x="1097279" y="1845734"/>
            <a:ext cx="5780599" cy="4023360"/>
          </a:xfrm>
        </p:spPr>
        <p:txBody>
          <a:bodyPr/>
          <a:lstStyle/>
          <a:p>
            <a:r>
              <a:rPr lang="en-US" dirty="0" smtClean="0"/>
              <a:t>Pin D4 is in output mode</a:t>
            </a:r>
          </a:p>
          <a:p>
            <a:r>
              <a:rPr lang="en-US" dirty="0" smtClean="0"/>
              <a:t>Relay pins:	</a:t>
            </a:r>
          </a:p>
          <a:p>
            <a:pPr lvl="1"/>
            <a:r>
              <a:rPr lang="en-US" dirty="0" err="1" smtClean="0"/>
              <a:t>Vcc</a:t>
            </a:r>
            <a:r>
              <a:rPr lang="en-US" dirty="0" smtClean="0"/>
              <a:t>: connected to 3V3 of NodeMCU</a:t>
            </a:r>
          </a:p>
          <a:p>
            <a:pPr lvl="1"/>
            <a:r>
              <a:rPr lang="en-US" dirty="0" err="1" smtClean="0"/>
              <a:t>Gnd</a:t>
            </a:r>
            <a:r>
              <a:rPr lang="en-US" dirty="0" smtClean="0"/>
              <a:t>: connected to GND of NodeMCU</a:t>
            </a:r>
          </a:p>
          <a:p>
            <a:pPr lvl="1"/>
            <a:r>
              <a:rPr lang="en-US" dirty="0" smtClean="0"/>
              <a:t>Signal: connected to Pin D4</a:t>
            </a:r>
          </a:p>
          <a:p>
            <a:pPr lvl="1"/>
            <a:r>
              <a:rPr lang="en-US" dirty="0" smtClean="0"/>
              <a:t>NO/NC: Normally open/close (Output)</a:t>
            </a:r>
          </a:p>
          <a:p>
            <a:pPr lvl="1"/>
            <a:r>
              <a:rPr lang="en-US" dirty="0" smtClean="0"/>
              <a:t>C: Common (Output)</a:t>
            </a:r>
          </a:p>
          <a:p>
            <a:pPr lvl="1"/>
            <a:endParaRPr lang="en-US" dirty="0"/>
          </a:p>
          <a:p>
            <a:pPr lvl="1"/>
            <a:r>
              <a:rPr lang="en-US" dirty="0" smtClean="0"/>
              <a:t>Output can be connected to higher voltage up to 250V.</a:t>
            </a:r>
          </a:p>
          <a:p>
            <a:endParaRPr lang="en-US" dirty="0"/>
          </a:p>
        </p:txBody>
      </p:sp>
      <p:pic>
        <p:nvPicPr>
          <p:cNvPr id="5" name="Picture 4"/>
          <p:cNvPicPr>
            <a:picLocks noChangeAspect="1"/>
          </p:cNvPicPr>
          <p:nvPr/>
        </p:nvPicPr>
        <p:blipFill>
          <a:blip r:embed="rId3"/>
          <a:stretch>
            <a:fillRect/>
          </a:stretch>
        </p:blipFill>
        <p:spPr>
          <a:xfrm>
            <a:off x="6970643" y="1781241"/>
            <a:ext cx="4397966" cy="4345608"/>
          </a:xfrm>
          <a:prstGeom prst="rect">
            <a:avLst/>
          </a:prstGeom>
        </p:spPr>
      </p:pic>
    </p:spTree>
    <p:extLst>
      <p:ext uri="{BB962C8B-B14F-4D97-AF65-F5344CB8AC3E}">
        <p14:creationId xmlns:p14="http://schemas.microsoft.com/office/powerpoint/2010/main" val="322542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17000"/>
          </a:blip>
          <a:stretch>
            <a:fillRect/>
          </a:stretch>
        </p:blipFill>
        <p:spPr>
          <a:xfrm>
            <a:off x="5080881" y="272539"/>
            <a:ext cx="6074799" cy="1478884"/>
          </a:xfrm>
          <a:prstGeom prst="rect">
            <a:avLst/>
          </a:prstGeom>
        </p:spPr>
      </p:pic>
      <p:sp>
        <p:nvSpPr>
          <p:cNvPr id="2" name="Title 1"/>
          <p:cNvSpPr>
            <a:spLocks noGrp="1"/>
          </p:cNvSpPr>
          <p:nvPr>
            <p:ph type="title"/>
          </p:nvPr>
        </p:nvSpPr>
        <p:spPr/>
        <p:txBody>
          <a:bodyPr/>
          <a:lstStyle/>
          <a:p>
            <a:r>
              <a:rPr lang="en-US" dirty="0" smtClean="0"/>
              <a:t>MQTT</a:t>
            </a:r>
            <a:endParaRPr lang="en-US" dirty="0"/>
          </a:p>
        </p:txBody>
      </p:sp>
      <p:sp>
        <p:nvSpPr>
          <p:cNvPr id="3" name="Content Placeholder 2"/>
          <p:cNvSpPr>
            <a:spLocks noGrp="1"/>
          </p:cNvSpPr>
          <p:nvPr>
            <p:ph idx="1"/>
          </p:nvPr>
        </p:nvSpPr>
        <p:spPr/>
        <p:txBody>
          <a:bodyPr/>
          <a:lstStyle/>
          <a:p>
            <a:pPr>
              <a:buFont typeface="Wingdings" charset="2"/>
              <a:buChar char="Ø"/>
            </a:pPr>
            <a:r>
              <a:rPr lang="en-US" b="1" dirty="0"/>
              <a:t>Message Queuing Telemetry </a:t>
            </a:r>
            <a:r>
              <a:rPr lang="en-US" b="1" dirty="0" smtClean="0"/>
              <a:t>Transport</a:t>
            </a:r>
            <a:r>
              <a:rPr lang="en-US" dirty="0" smtClean="0"/>
              <a:t> is </a:t>
            </a:r>
            <a:r>
              <a:rPr lang="en-US" dirty="0"/>
              <a:t>a lightweight publish/subscribe protocol with reliable bi-directional message delivery</a:t>
            </a:r>
            <a:r>
              <a:rPr lang="en-US" dirty="0" smtClean="0"/>
              <a:t>.</a:t>
            </a:r>
          </a:p>
          <a:p>
            <a:pPr>
              <a:buFont typeface="Wingdings" charset="2"/>
              <a:buChar char="Ø"/>
            </a:pPr>
            <a:r>
              <a:rPr lang="en-US" dirty="0"/>
              <a:t>Invented in 1999 by Andy Stanford-Clark (IBM) and Arlen Nipper. The original problem was to send sensor data from oil pipelines through a satellite link</a:t>
            </a:r>
            <a:r>
              <a:rPr lang="en-US" dirty="0" smtClean="0"/>
              <a:t>.</a:t>
            </a:r>
          </a:p>
          <a:p>
            <a:pPr>
              <a:buFont typeface="Wingdings" charset="2"/>
              <a:buChar char="Ø"/>
            </a:pPr>
            <a:r>
              <a:rPr lang="en-US" dirty="0"/>
              <a:t>Runs on top of TCP/IP. Both client and broker need a TCP/IP stack</a:t>
            </a:r>
            <a:r>
              <a:rPr lang="en-US" dirty="0" smtClean="0"/>
              <a:t>.</a:t>
            </a:r>
          </a:p>
          <a:p>
            <a:pPr>
              <a:buFont typeface="Wingdings" charset="2"/>
              <a:buChar char="Ø"/>
            </a:pPr>
            <a:r>
              <a:rPr lang="en-US" dirty="0"/>
              <a:t>Event </a:t>
            </a:r>
            <a:r>
              <a:rPr lang="en-US" dirty="0" smtClean="0"/>
              <a:t>oriented, therefore avoids polling</a:t>
            </a:r>
          </a:p>
          <a:p>
            <a:pPr>
              <a:buFont typeface="Wingdings" charset="2"/>
              <a:buChar char="Ø"/>
            </a:pPr>
            <a:endParaRPr lang="en-US" dirty="0"/>
          </a:p>
        </p:txBody>
      </p:sp>
      <p:pic>
        <p:nvPicPr>
          <p:cNvPr id="5" name="Picture 4"/>
          <p:cNvPicPr>
            <a:picLocks noChangeAspect="1"/>
          </p:cNvPicPr>
          <p:nvPr/>
        </p:nvPicPr>
        <p:blipFill>
          <a:blip r:embed="rId4">
            <a:alphaModFix amt="59000"/>
          </a:blip>
          <a:stretch>
            <a:fillRect/>
          </a:stretch>
        </p:blipFill>
        <p:spPr>
          <a:xfrm>
            <a:off x="8825946" y="3508039"/>
            <a:ext cx="2604841" cy="2604841"/>
          </a:xfrm>
          <a:prstGeom prst="rect">
            <a:avLst/>
          </a:prstGeom>
        </p:spPr>
      </p:pic>
    </p:spTree>
    <p:extLst>
      <p:ext uri="{BB962C8B-B14F-4D97-AF65-F5344CB8AC3E}">
        <p14:creationId xmlns:p14="http://schemas.microsoft.com/office/powerpoint/2010/main" val="1608191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11568"/>
          </a:xfrm>
        </p:spPr>
        <p:txBody>
          <a:bodyPr/>
          <a:lstStyle/>
          <a:p>
            <a:r>
              <a:rPr lang="en-US"/>
              <a:t>Publish / Subscribe</a:t>
            </a:r>
            <a:endParaRPr lang="en-US" b="1" dirty="0"/>
          </a:p>
        </p:txBody>
      </p:sp>
      <p:pic>
        <p:nvPicPr>
          <p:cNvPr id="4" name="Content Placeholder 3"/>
          <p:cNvPicPr>
            <a:picLocks noGrp="1" noChangeAspect="1"/>
          </p:cNvPicPr>
          <p:nvPr>
            <p:ph idx="1"/>
          </p:nvPr>
        </p:nvPicPr>
        <p:blipFill>
          <a:blip r:embed="rId3"/>
          <a:stretch>
            <a:fillRect/>
          </a:stretch>
        </p:blipFill>
        <p:spPr>
          <a:xfrm>
            <a:off x="6599692" y="2016125"/>
            <a:ext cx="5105400" cy="3073400"/>
          </a:xfrm>
          <a:prstGeom prst="rect">
            <a:avLst/>
          </a:prstGeom>
        </p:spPr>
      </p:pic>
      <p:sp>
        <p:nvSpPr>
          <p:cNvPr id="5" name="Content Placeholder 2"/>
          <p:cNvSpPr txBox="1">
            <a:spLocks/>
          </p:cNvSpPr>
          <p:nvPr/>
        </p:nvSpPr>
        <p:spPr>
          <a:xfrm>
            <a:off x="1097279" y="2111828"/>
            <a:ext cx="5423263" cy="385354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Ø"/>
            </a:pPr>
            <a:r>
              <a:rPr lang="en-US" dirty="0" smtClean="0"/>
              <a:t>Clients are always connected with a broker. </a:t>
            </a:r>
          </a:p>
          <a:p>
            <a:pPr>
              <a:buFont typeface="Wingdings" charset="2"/>
              <a:buChar char="Ø"/>
            </a:pPr>
            <a:r>
              <a:rPr lang="en-US" dirty="0" smtClean="0"/>
              <a:t>Both publishers and subscribers are “clients”.</a:t>
            </a:r>
          </a:p>
          <a:p>
            <a:pPr>
              <a:buFont typeface="Wingdings" charset="2"/>
              <a:buChar char="Ø"/>
            </a:pPr>
            <a:r>
              <a:rPr lang="en-US" dirty="0" smtClean="0"/>
              <a:t>A client sends a message (</a:t>
            </a:r>
            <a:r>
              <a:rPr lang="en-US" b="1" dirty="0" smtClean="0"/>
              <a:t>publisher</a:t>
            </a:r>
            <a:r>
              <a:rPr lang="en-US" dirty="0" smtClean="0"/>
              <a:t>).</a:t>
            </a:r>
          </a:p>
          <a:p>
            <a:pPr>
              <a:buFont typeface="Wingdings" charset="2"/>
              <a:buChar char="Ø"/>
            </a:pPr>
            <a:r>
              <a:rPr lang="en-US" dirty="0" smtClean="0"/>
              <a:t>One or more clients receive the message (</a:t>
            </a:r>
            <a:r>
              <a:rPr lang="en-US" b="1" dirty="0" smtClean="0"/>
              <a:t>subscribers</a:t>
            </a:r>
            <a:r>
              <a:rPr lang="en-US" dirty="0" smtClean="0"/>
              <a:t>). </a:t>
            </a:r>
          </a:p>
          <a:p>
            <a:pPr>
              <a:buFont typeface="Wingdings" charset="2"/>
              <a:buChar char="Ø"/>
            </a:pPr>
            <a:r>
              <a:rPr lang="en-US" dirty="0" smtClean="0"/>
              <a:t>MQTT uses “</a:t>
            </a:r>
            <a:r>
              <a:rPr lang="en-US" b="1" dirty="0" smtClean="0"/>
              <a:t>topics</a:t>
            </a:r>
            <a:r>
              <a:rPr lang="en-US" dirty="0" smtClean="0"/>
              <a:t>” to determine which message is routed to which client. </a:t>
            </a:r>
          </a:p>
          <a:p>
            <a:pPr>
              <a:buFont typeface="Wingdings" charset="2"/>
              <a:buChar char="Ø"/>
            </a:pPr>
            <a:r>
              <a:rPr lang="en-US" dirty="0" smtClean="0"/>
              <a:t>A topic is a “hierarchical structured string”.</a:t>
            </a:r>
            <a:endParaRPr lang="en-US" dirty="0"/>
          </a:p>
        </p:txBody>
      </p:sp>
    </p:spTree>
    <p:extLst>
      <p:ext uri="{BB962C8B-B14F-4D97-AF65-F5344CB8AC3E}">
        <p14:creationId xmlns:p14="http://schemas.microsoft.com/office/powerpoint/2010/main" val="849413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Broker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6113" y="2473325"/>
            <a:ext cx="8420100" cy="2768600"/>
          </a:xfrm>
        </p:spPr>
      </p:pic>
      <p:sp>
        <p:nvSpPr>
          <p:cNvPr id="5" name="TextBox 4"/>
          <p:cNvSpPr txBox="1"/>
          <p:nvPr/>
        </p:nvSpPr>
        <p:spPr>
          <a:xfrm>
            <a:off x="8559861" y="5977890"/>
            <a:ext cx="3552704" cy="276999"/>
          </a:xfrm>
          <a:prstGeom prst="rect">
            <a:avLst/>
          </a:prstGeom>
          <a:noFill/>
        </p:spPr>
        <p:txBody>
          <a:bodyPr wrap="none" rtlCol="0">
            <a:spAutoFit/>
          </a:bodyPr>
          <a:lstStyle/>
          <a:p>
            <a:r>
              <a:rPr lang="en-US" sz="1200" smtClean="0"/>
              <a:t>Source: http</a:t>
            </a:r>
            <a:r>
              <a:rPr lang="en-US" sz="1200" dirty="0"/>
              <a:t>://</a:t>
            </a:r>
            <a:r>
              <a:rPr lang="en-US" sz="1200" dirty="0" err="1" smtClean="0"/>
              <a:t>moxd.io</a:t>
            </a:r>
            <a:r>
              <a:rPr lang="en-US" sz="1200" dirty="0" smtClean="0"/>
              <a:t>/2015/10/public-</a:t>
            </a:r>
            <a:r>
              <a:rPr lang="en-US" sz="1200" dirty="0" err="1" smtClean="0"/>
              <a:t>mqtt</a:t>
            </a:r>
            <a:r>
              <a:rPr lang="en-US" sz="1200" dirty="0" smtClean="0"/>
              <a:t>-brokers/</a:t>
            </a:r>
            <a:endParaRPr lang="en-US" sz="1200" dirty="0"/>
          </a:p>
        </p:txBody>
      </p:sp>
    </p:spTree>
    <p:extLst>
      <p:ext uri="{BB962C8B-B14F-4D97-AF65-F5344CB8AC3E}">
        <p14:creationId xmlns:p14="http://schemas.microsoft.com/office/powerpoint/2010/main" val="20193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EC2</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Affordable/ Inexpensive </a:t>
            </a:r>
            <a:r>
              <a:rPr lang="mr-IN" dirty="0" smtClean="0"/>
              <a:t>–</a:t>
            </a:r>
            <a:r>
              <a:rPr lang="en-US" dirty="0" smtClean="0"/>
              <a:t> Free trial for an year</a:t>
            </a:r>
          </a:p>
          <a:p>
            <a:pPr>
              <a:buFont typeface="Wingdings" charset="2"/>
              <a:buChar char="Ø"/>
            </a:pPr>
            <a:r>
              <a:rPr lang="en-US" dirty="0" smtClean="0"/>
              <a:t>Capability of running thousands of instances at a time</a:t>
            </a:r>
          </a:p>
          <a:p>
            <a:pPr>
              <a:buFont typeface="Wingdings" charset="2"/>
              <a:buChar char="Ø"/>
            </a:pPr>
            <a:r>
              <a:rPr lang="en-US" altLang="x-none" dirty="0" smtClean="0"/>
              <a:t>Highly Secured- Includes </a:t>
            </a:r>
            <a:r>
              <a:rPr lang="en-US" altLang="x-none" dirty="0"/>
              <a:t>web service interfaces to configure firewall settings that control network access to and between groups of instances</a:t>
            </a:r>
            <a:endParaRPr lang="en-US" dirty="0" smtClean="0"/>
          </a:p>
          <a:p>
            <a:pPr>
              <a:buFont typeface="Wingdings" charset="2"/>
              <a:buChar char="Ø"/>
            </a:pPr>
            <a:endParaRPr lang="en-US" dirty="0" smtClean="0"/>
          </a:p>
        </p:txBody>
      </p:sp>
    </p:spTree>
    <p:extLst>
      <p:ext uri="{BB962C8B-B14F-4D97-AF65-F5344CB8AC3E}">
        <p14:creationId xmlns:p14="http://schemas.microsoft.com/office/powerpoint/2010/main" val="1276425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286603"/>
            <a:ext cx="10331154" cy="5868988"/>
          </a:xfrm>
        </p:spPr>
      </p:pic>
    </p:spTree>
    <p:extLst>
      <p:ext uri="{BB962C8B-B14F-4D97-AF65-F5344CB8AC3E}">
        <p14:creationId xmlns:p14="http://schemas.microsoft.com/office/powerpoint/2010/main" val="13941232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946" y="286603"/>
            <a:ext cx="9640377" cy="5942490"/>
          </a:xfrm>
        </p:spPr>
      </p:pic>
    </p:spTree>
    <p:extLst>
      <p:ext uri="{BB962C8B-B14F-4D97-AF65-F5344CB8AC3E}">
        <p14:creationId xmlns:p14="http://schemas.microsoft.com/office/powerpoint/2010/main" val="63283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493" y="286603"/>
            <a:ext cx="9639973" cy="6024983"/>
          </a:xfrm>
        </p:spPr>
      </p:pic>
    </p:spTree>
    <p:extLst>
      <p:ext uri="{BB962C8B-B14F-4D97-AF65-F5344CB8AC3E}">
        <p14:creationId xmlns:p14="http://schemas.microsoft.com/office/powerpoint/2010/main" val="1663930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99275" y="1737360"/>
            <a:ext cx="6792725" cy="3710233"/>
          </a:xfrm>
          <a:prstGeom prst="rect">
            <a:avLst/>
          </a:prstGeom>
        </p:spPr>
      </p:pic>
      <p:sp>
        <p:nvSpPr>
          <p:cNvPr id="2" name="Title 1"/>
          <p:cNvSpPr>
            <a:spLocks noGrp="1"/>
          </p:cNvSpPr>
          <p:nvPr>
            <p:ph type="title"/>
          </p:nvPr>
        </p:nvSpPr>
        <p:spPr>
          <a:xfrm>
            <a:off x="1233467" y="161063"/>
            <a:ext cx="10058400" cy="1450757"/>
          </a:xfrm>
        </p:spPr>
        <p:txBody>
          <a:bodyPr/>
          <a:lstStyle/>
          <a:p>
            <a:r>
              <a:rPr lang="en-US" dirty="0" smtClean="0"/>
              <a:t>Alexa</a:t>
            </a:r>
            <a:endParaRPr lang="en-US" dirty="0"/>
          </a:p>
        </p:txBody>
      </p:sp>
      <p:sp>
        <p:nvSpPr>
          <p:cNvPr id="3" name="Content Placeholder 2"/>
          <p:cNvSpPr>
            <a:spLocks noGrp="1"/>
          </p:cNvSpPr>
          <p:nvPr>
            <p:ph idx="1"/>
          </p:nvPr>
        </p:nvSpPr>
        <p:spPr>
          <a:xfrm>
            <a:off x="222637" y="1894179"/>
            <a:ext cx="4919206" cy="4189307"/>
          </a:xfrm>
        </p:spPr>
        <p:txBody>
          <a:bodyPr>
            <a:normAutofit/>
          </a:bodyPr>
          <a:lstStyle/>
          <a:p>
            <a:pPr>
              <a:buFont typeface="Wingdings" charset="2"/>
              <a:buChar char="Ø"/>
            </a:pPr>
            <a:r>
              <a:rPr lang="en-US" sz="1600" dirty="0" smtClean="0"/>
              <a:t>Echo is powered by Alexa</a:t>
            </a:r>
          </a:p>
          <a:p>
            <a:pPr>
              <a:buFont typeface="Wingdings" charset="2"/>
              <a:buChar char="Ø"/>
            </a:pPr>
            <a:r>
              <a:rPr lang="en-US" sz="1600" dirty="0" smtClean="0"/>
              <a:t>Helps interact with devices in more intuitive way using voice</a:t>
            </a:r>
          </a:p>
          <a:p>
            <a:pPr>
              <a:buFont typeface="Wingdings" charset="2"/>
              <a:buChar char="Ø"/>
            </a:pPr>
            <a:r>
              <a:rPr lang="en-US" sz="1600" dirty="0" smtClean="0"/>
              <a:t>Developed </a:t>
            </a:r>
            <a:r>
              <a:rPr lang="en-US" sz="1600" dirty="0"/>
              <a:t>by </a:t>
            </a:r>
            <a:r>
              <a:rPr lang="en-US" sz="1600" dirty="0" smtClean="0"/>
              <a:t>Amazon</a:t>
            </a:r>
          </a:p>
          <a:p>
            <a:pPr>
              <a:buFont typeface="Wingdings" charset="2"/>
              <a:buChar char="Ø"/>
            </a:pPr>
            <a:r>
              <a:rPr lang="en-US" sz="1600" dirty="0"/>
              <a:t>When you ask Alexa for something, it triggers an Alexa Skills Kit, which is often linked to AWS Lambda to execute the code.</a:t>
            </a:r>
          </a:p>
        </p:txBody>
      </p:sp>
      <p:pic>
        <p:nvPicPr>
          <p:cNvPr id="4" name="Picture 3"/>
          <p:cNvPicPr>
            <a:picLocks noChangeAspect="1"/>
          </p:cNvPicPr>
          <p:nvPr/>
        </p:nvPicPr>
        <p:blipFill>
          <a:blip r:embed="rId4">
            <a:alphaModFix amt="31000"/>
          </a:blip>
          <a:stretch>
            <a:fillRect/>
          </a:stretch>
        </p:blipFill>
        <p:spPr>
          <a:xfrm>
            <a:off x="7876083" y="286603"/>
            <a:ext cx="2524223" cy="1325217"/>
          </a:xfrm>
          <a:prstGeom prst="rect">
            <a:avLst/>
          </a:prstGeom>
        </p:spPr>
      </p:pic>
      <p:sp>
        <p:nvSpPr>
          <p:cNvPr id="5" name="TextBox 4"/>
          <p:cNvSpPr txBox="1"/>
          <p:nvPr/>
        </p:nvSpPr>
        <p:spPr>
          <a:xfrm>
            <a:off x="7668839" y="6083485"/>
            <a:ext cx="4523161" cy="276999"/>
          </a:xfrm>
          <a:prstGeom prst="rect">
            <a:avLst/>
          </a:prstGeom>
          <a:noFill/>
        </p:spPr>
        <p:txBody>
          <a:bodyPr wrap="none" rtlCol="0">
            <a:spAutoFit/>
          </a:bodyPr>
          <a:lstStyle/>
          <a:p>
            <a:r>
              <a:rPr lang="en-US" sz="1200" dirty="0" smtClean="0"/>
              <a:t>Courtesy: https</a:t>
            </a:r>
            <a:r>
              <a:rPr lang="en-US" sz="1200" dirty="0"/>
              <a:t>://</a:t>
            </a:r>
            <a:r>
              <a:rPr lang="en-US" sz="1200" dirty="0" err="1"/>
              <a:t>www.leverege.com</a:t>
            </a:r>
            <a:r>
              <a:rPr lang="en-US" sz="1200" dirty="0"/>
              <a:t>/blogpost/</a:t>
            </a:r>
            <a:r>
              <a:rPr lang="en-US" sz="1200" dirty="0" err="1"/>
              <a:t>alexa</a:t>
            </a:r>
            <a:r>
              <a:rPr lang="en-US" sz="1200" dirty="0"/>
              <a:t>-skills-kit-tutorial</a:t>
            </a:r>
          </a:p>
        </p:txBody>
      </p:sp>
    </p:spTree>
    <p:extLst>
      <p:ext uri="{BB962C8B-B14F-4D97-AF65-F5344CB8AC3E}">
        <p14:creationId xmlns:p14="http://schemas.microsoft.com/office/powerpoint/2010/main" val="992935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Examples</a:t>
            </a:r>
            <a:endParaRPr lang="en-US" dirty="0"/>
          </a:p>
        </p:txBody>
      </p:sp>
      <p:sp>
        <p:nvSpPr>
          <p:cNvPr id="5" name="Teardrop 4"/>
          <p:cNvSpPr/>
          <p:nvPr/>
        </p:nvSpPr>
        <p:spPr>
          <a:xfrm>
            <a:off x="1765663" y="2144484"/>
            <a:ext cx="6596743" cy="101890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Alexa, What is the weather today</a:t>
            </a:r>
            <a:r>
              <a:rPr lang="en-US" sz="2000" dirty="0" smtClean="0"/>
              <a:t>?</a:t>
            </a:r>
            <a:endParaRPr lang="en-US" sz="2000" dirty="0"/>
          </a:p>
        </p:txBody>
      </p:sp>
      <p:sp>
        <p:nvSpPr>
          <p:cNvPr id="6" name="Teardrop 5"/>
          <p:cNvSpPr/>
          <p:nvPr/>
        </p:nvSpPr>
        <p:spPr>
          <a:xfrm>
            <a:off x="4639492" y="3457868"/>
            <a:ext cx="6596743" cy="101890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Alexa, </a:t>
            </a:r>
            <a:r>
              <a:rPr lang="en-US" sz="2000" dirty="0" smtClean="0"/>
              <a:t>trigger find my phone</a:t>
            </a:r>
            <a:endParaRPr lang="en-US" sz="2000" dirty="0"/>
          </a:p>
        </p:txBody>
      </p:sp>
      <p:sp>
        <p:nvSpPr>
          <p:cNvPr id="7" name="Teardrop 6"/>
          <p:cNvSpPr/>
          <p:nvPr/>
        </p:nvSpPr>
        <p:spPr>
          <a:xfrm>
            <a:off x="1097280" y="4844139"/>
            <a:ext cx="6596743" cy="1018903"/>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Alexa, </a:t>
            </a:r>
            <a:r>
              <a:rPr lang="en-US" sz="2000" dirty="0" smtClean="0"/>
              <a:t>open garage door</a:t>
            </a:r>
            <a:endParaRPr lang="en-US" sz="2000" dirty="0"/>
          </a:p>
        </p:txBody>
      </p:sp>
    </p:spTree>
    <p:extLst>
      <p:ext uri="{BB962C8B-B14F-4D97-AF65-F5344CB8AC3E}">
        <p14:creationId xmlns:p14="http://schemas.microsoft.com/office/powerpoint/2010/main" val="1335437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4" name="Rounded Rectangle 3"/>
          <p:cNvSpPr/>
          <p:nvPr/>
        </p:nvSpPr>
        <p:spPr>
          <a:xfrm>
            <a:off x="802057" y="2104844"/>
            <a:ext cx="3399885" cy="2967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PERSONAL</a:t>
            </a:r>
          </a:p>
          <a:p>
            <a:pPr algn="ctr"/>
            <a:endParaRPr lang="en-US" b="1" dirty="0">
              <a:solidFill>
                <a:schemeClr val="tx1"/>
              </a:solidFill>
            </a:endParaRPr>
          </a:p>
        </p:txBody>
      </p:sp>
      <p:sp>
        <p:nvSpPr>
          <p:cNvPr id="6" name="Rounded Rectangle 5"/>
          <p:cNvSpPr/>
          <p:nvPr/>
        </p:nvSpPr>
        <p:spPr>
          <a:xfrm>
            <a:off x="945208" y="2666110"/>
            <a:ext cx="1476680" cy="20456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Baby Monitoring Sensors for skin temperature, breathing, body position</a:t>
            </a:r>
            <a:endParaRPr lang="en-US" sz="1400" b="1" dirty="0">
              <a:solidFill>
                <a:schemeClr val="tx1"/>
              </a:solidFill>
            </a:endParaRPr>
          </a:p>
        </p:txBody>
      </p:sp>
      <p:sp>
        <p:nvSpPr>
          <p:cNvPr id="7" name="Rounded Rectangle 6"/>
          <p:cNvSpPr/>
          <p:nvPr/>
        </p:nvSpPr>
        <p:spPr>
          <a:xfrm>
            <a:off x="2565039" y="2678704"/>
            <a:ext cx="1418506" cy="20771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a:t>
            </a:r>
            <a:r>
              <a:rPr lang="en-US" sz="1400" b="1" dirty="0" smtClean="0">
                <a:solidFill>
                  <a:schemeClr val="tx1"/>
                </a:solidFill>
              </a:rPr>
              <a:t>earables to automatically monitor movements, location and workout</a:t>
            </a:r>
            <a:endParaRPr lang="en-US" sz="1400" b="1" dirty="0">
              <a:solidFill>
                <a:schemeClr val="tx1"/>
              </a:solidFill>
            </a:endParaRPr>
          </a:p>
        </p:txBody>
      </p:sp>
      <p:sp>
        <p:nvSpPr>
          <p:cNvPr id="8" name="Rounded Rectangle 7"/>
          <p:cNvSpPr/>
          <p:nvPr/>
        </p:nvSpPr>
        <p:spPr>
          <a:xfrm>
            <a:off x="4548859" y="2122096"/>
            <a:ext cx="3582768" cy="2950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HOME AUTOMATION</a:t>
            </a:r>
          </a:p>
          <a:p>
            <a:pPr algn="ctr"/>
            <a:endParaRPr lang="en-US" b="1" dirty="0">
              <a:solidFill>
                <a:schemeClr val="tx1"/>
              </a:solidFill>
            </a:endParaRPr>
          </a:p>
        </p:txBody>
      </p:sp>
      <p:sp>
        <p:nvSpPr>
          <p:cNvPr id="9" name="Rounded Rectangle 8"/>
          <p:cNvSpPr/>
          <p:nvPr/>
        </p:nvSpPr>
        <p:spPr>
          <a:xfrm>
            <a:off x="4718721" y="2653519"/>
            <a:ext cx="1586134" cy="20456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Efficient home heating system make use of sensors</a:t>
            </a:r>
            <a:r>
              <a:rPr lang="en-US" sz="1400" b="1" dirty="0">
                <a:solidFill>
                  <a:schemeClr val="tx1"/>
                </a:solidFill>
              </a:rPr>
              <a:t>, real-time weather </a:t>
            </a:r>
            <a:r>
              <a:rPr lang="en-US" sz="1400" b="1" dirty="0" smtClean="0">
                <a:solidFill>
                  <a:schemeClr val="tx1"/>
                </a:solidFill>
              </a:rPr>
              <a:t>forecasts </a:t>
            </a:r>
            <a:r>
              <a:rPr lang="en-US" sz="1400" b="1" smtClean="0">
                <a:solidFill>
                  <a:schemeClr val="tx1"/>
                </a:solidFill>
              </a:rPr>
              <a:t>and activity</a:t>
            </a:r>
            <a:endParaRPr lang="en-US" sz="1400" b="1" dirty="0">
              <a:solidFill>
                <a:schemeClr val="tx1"/>
              </a:solidFill>
            </a:endParaRPr>
          </a:p>
        </p:txBody>
      </p:sp>
      <p:sp>
        <p:nvSpPr>
          <p:cNvPr id="10" name="Rounded Rectangle 9"/>
          <p:cNvSpPr/>
          <p:nvPr/>
        </p:nvSpPr>
        <p:spPr>
          <a:xfrm>
            <a:off x="6419597" y="2666110"/>
            <a:ext cx="1523178" cy="207088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Avoid disaster by use of sensors to track if a water pipe burst in your basement and alerts user</a:t>
            </a:r>
            <a:endParaRPr lang="en-US" sz="1400" b="1" dirty="0">
              <a:solidFill>
                <a:schemeClr val="tx1"/>
              </a:solidFill>
            </a:endParaRPr>
          </a:p>
        </p:txBody>
      </p:sp>
      <p:sp>
        <p:nvSpPr>
          <p:cNvPr id="11" name="Rounded Rectangle 10"/>
          <p:cNvSpPr/>
          <p:nvPr/>
        </p:nvSpPr>
        <p:spPr>
          <a:xfrm>
            <a:off x="8431534" y="2104844"/>
            <a:ext cx="3488326" cy="29678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rPr>
              <a:t>HOME AUTOMATION</a:t>
            </a:r>
          </a:p>
          <a:p>
            <a:pPr algn="ctr"/>
            <a:endParaRPr lang="en-US" b="1" dirty="0">
              <a:solidFill>
                <a:schemeClr val="tx1"/>
              </a:solidFill>
            </a:endParaRPr>
          </a:p>
        </p:txBody>
      </p:sp>
      <p:sp>
        <p:nvSpPr>
          <p:cNvPr id="12" name="Rounded Rectangle 11"/>
          <p:cNvSpPr/>
          <p:nvPr/>
        </p:nvSpPr>
        <p:spPr>
          <a:xfrm>
            <a:off x="8570796" y="2653519"/>
            <a:ext cx="1519809" cy="207088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Keep Streets clean by alerting the municipal services when trash bins need to emptied</a:t>
            </a:r>
            <a:endParaRPr lang="en-US" sz="1400" b="1" dirty="0">
              <a:solidFill>
                <a:schemeClr val="tx1"/>
              </a:solidFill>
            </a:endParaRPr>
          </a:p>
        </p:txBody>
      </p:sp>
      <p:sp>
        <p:nvSpPr>
          <p:cNvPr id="13" name="Rounded Rectangle 12"/>
          <p:cNvSpPr/>
          <p:nvPr/>
        </p:nvSpPr>
        <p:spPr>
          <a:xfrm>
            <a:off x="10229867" y="2678703"/>
            <a:ext cx="1436510" cy="207716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Effective use of electricity by calculating power consumption and reduce usage accordingly</a:t>
            </a:r>
            <a:endParaRPr lang="en-US" sz="1400" b="1" dirty="0">
              <a:solidFill>
                <a:schemeClr val="tx1"/>
              </a:solidFill>
            </a:endParaRPr>
          </a:p>
        </p:txBody>
      </p:sp>
    </p:spTree>
    <p:extLst>
      <p:ext uri="{BB962C8B-B14F-4D97-AF65-F5344CB8AC3E}">
        <p14:creationId xmlns:p14="http://schemas.microsoft.com/office/powerpoint/2010/main" val="16921971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Node-RED</a:t>
            </a:r>
            <a:endParaRPr lang="en-US" dirty="0"/>
          </a:p>
        </p:txBody>
      </p:sp>
      <p:pic>
        <p:nvPicPr>
          <p:cNvPr id="7" name="Picture 6"/>
          <p:cNvPicPr>
            <a:picLocks noChangeAspect="1"/>
          </p:cNvPicPr>
          <p:nvPr/>
        </p:nvPicPr>
        <p:blipFill>
          <a:blip r:embed="rId2"/>
          <a:stretch>
            <a:fillRect/>
          </a:stretch>
        </p:blipFill>
        <p:spPr>
          <a:xfrm>
            <a:off x="5724939" y="1978031"/>
            <a:ext cx="6360831" cy="3760161"/>
          </a:xfrm>
          <a:prstGeom prst="rect">
            <a:avLst/>
          </a:prstGeom>
        </p:spPr>
      </p:pic>
      <p:sp>
        <p:nvSpPr>
          <p:cNvPr id="8" name="Content Placeholder 7"/>
          <p:cNvSpPr>
            <a:spLocks noGrp="1"/>
          </p:cNvSpPr>
          <p:nvPr>
            <p:ph idx="1"/>
          </p:nvPr>
        </p:nvSpPr>
        <p:spPr>
          <a:xfrm>
            <a:off x="1097279" y="1845733"/>
            <a:ext cx="4799937" cy="4051483"/>
          </a:xfrm>
        </p:spPr>
        <p:txBody>
          <a:bodyPr>
            <a:normAutofit/>
          </a:bodyPr>
          <a:lstStyle/>
          <a:p>
            <a:pPr>
              <a:buFont typeface="Wingdings" charset="2"/>
              <a:buChar char="Ø"/>
            </a:pPr>
            <a:r>
              <a:rPr lang="en-US" b="1" dirty="0" smtClean="0">
                <a:solidFill>
                  <a:schemeClr val="tx1"/>
                </a:solidFill>
              </a:rPr>
              <a:t>Node-RED </a:t>
            </a:r>
            <a:r>
              <a:rPr lang="en-US" dirty="0" smtClean="0">
                <a:solidFill>
                  <a:schemeClr val="tx1"/>
                </a:solidFill>
              </a:rPr>
              <a:t>is a software tool for wiring together hardware devices, APIs and online services as a part of IoT</a:t>
            </a:r>
          </a:p>
          <a:p>
            <a:pPr>
              <a:buFont typeface="Wingdings" charset="2"/>
              <a:buChar char="Ø"/>
            </a:pPr>
            <a:r>
              <a:rPr lang="en-US" dirty="0" smtClean="0">
                <a:solidFill>
                  <a:schemeClr val="tx1"/>
                </a:solidFill>
              </a:rPr>
              <a:t>Node-RED </a:t>
            </a:r>
            <a:r>
              <a:rPr lang="en-US" dirty="0">
                <a:solidFill>
                  <a:schemeClr val="tx1"/>
                </a:solidFill>
              </a:rPr>
              <a:t>provides a browser-based flow editor, which can be used to </a:t>
            </a:r>
            <a:r>
              <a:rPr lang="en-US" dirty="0" smtClean="0">
                <a:solidFill>
                  <a:schemeClr val="tx1"/>
                </a:solidFill>
              </a:rPr>
              <a:t>create JavaScript</a:t>
            </a:r>
            <a:r>
              <a:rPr lang="en-US" dirty="0">
                <a:solidFill>
                  <a:schemeClr val="tx1"/>
                </a:solidFill>
              </a:rPr>
              <a:t> </a:t>
            </a:r>
            <a:r>
              <a:rPr lang="en-US" dirty="0" smtClean="0">
                <a:solidFill>
                  <a:schemeClr val="tx1"/>
                </a:solidFill>
              </a:rPr>
              <a:t>functions</a:t>
            </a:r>
            <a:r>
              <a:rPr lang="en-US" dirty="0">
                <a:solidFill>
                  <a:schemeClr val="tx1"/>
                </a:solidFill>
              </a:rPr>
              <a:t>. </a:t>
            </a:r>
            <a:endParaRPr lang="en-US" dirty="0" smtClean="0">
              <a:solidFill>
                <a:schemeClr val="tx1"/>
              </a:solidFill>
            </a:endParaRPr>
          </a:p>
          <a:p>
            <a:pPr>
              <a:buFont typeface="Wingdings" charset="2"/>
              <a:buChar char="Ø"/>
            </a:pPr>
            <a:r>
              <a:rPr lang="en-US" dirty="0" smtClean="0">
                <a:solidFill>
                  <a:schemeClr val="tx1"/>
                </a:solidFill>
              </a:rPr>
              <a:t>Elements </a:t>
            </a:r>
            <a:r>
              <a:rPr lang="en-US" dirty="0">
                <a:solidFill>
                  <a:schemeClr val="tx1"/>
                </a:solidFill>
              </a:rPr>
              <a:t>of applications can be saved or shared for re-use. </a:t>
            </a:r>
            <a:endParaRPr lang="en-US" dirty="0" smtClean="0">
              <a:solidFill>
                <a:schemeClr val="tx1"/>
              </a:solidFill>
            </a:endParaRPr>
          </a:p>
          <a:p>
            <a:pPr>
              <a:buFont typeface="Wingdings" charset="2"/>
              <a:buChar char="Ø"/>
            </a:pPr>
            <a:r>
              <a:rPr lang="en-US" dirty="0" smtClean="0">
                <a:solidFill>
                  <a:schemeClr val="tx1"/>
                </a:solidFill>
              </a:rPr>
              <a:t>The </a:t>
            </a:r>
            <a:r>
              <a:rPr lang="en-US" dirty="0">
                <a:solidFill>
                  <a:schemeClr val="tx1"/>
                </a:solidFill>
              </a:rPr>
              <a:t>runtime is built </a:t>
            </a:r>
            <a:r>
              <a:rPr lang="en-US" dirty="0" smtClean="0">
                <a:solidFill>
                  <a:schemeClr val="tx1"/>
                </a:solidFill>
              </a:rPr>
              <a:t>on </a:t>
            </a:r>
            <a:r>
              <a:rPr lang="en-US" dirty="0" err="1" smtClean="0">
                <a:solidFill>
                  <a:schemeClr val="tx1"/>
                </a:solidFill>
              </a:rPr>
              <a:t>Nodejs</a:t>
            </a:r>
            <a:r>
              <a:rPr lang="en-US" dirty="0" smtClean="0">
                <a:solidFill>
                  <a:schemeClr val="tx1"/>
                </a:solidFill>
              </a:rPr>
              <a:t>. </a:t>
            </a:r>
          </a:p>
          <a:p>
            <a:pPr>
              <a:buFont typeface="Wingdings" charset="2"/>
              <a:buChar char="Ø"/>
            </a:pPr>
            <a:r>
              <a:rPr lang="en-US" dirty="0" smtClean="0">
                <a:solidFill>
                  <a:schemeClr val="tx1"/>
                </a:solidFill>
              </a:rPr>
              <a:t>The </a:t>
            </a:r>
            <a:r>
              <a:rPr lang="en-US" dirty="0">
                <a:solidFill>
                  <a:schemeClr val="tx1"/>
                </a:solidFill>
              </a:rPr>
              <a:t>flows created in Node-RED are stored using </a:t>
            </a:r>
            <a:r>
              <a:rPr lang="en-US" dirty="0" smtClean="0">
                <a:solidFill>
                  <a:schemeClr val="tx1"/>
                </a:solidFill>
              </a:rPr>
              <a:t>JSON.</a:t>
            </a:r>
            <a:r>
              <a:rPr lang="en-US" dirty="0">
                <a:solidFill>
                  <a:schemeClr val="tx1"/>
                </a:solidFill>
              </a:rPr>
              <a:t> </a:t>
            </a:r>
          </a:p>
          <a:p>
            <a:endParaRPr lang="en-US" dirty="0">
              <a:solidFill>
                <a:schemeClr val="tx1"/>
              </a:solidFill>
            </a:endParaRPr>
          </a:p>
        </p:txBody>
      </p:sp>
      <p:pic>
        <p:nvPicPr>
          <p:cNvPr id="3" name="Picture 2"/>
          <p:cNvPicPr>
            <a:picLocks noChangeAspect="1"/>
          </p:cNvPicPr>
          <p:nvPr/>
        </p:nvPicPr>
        <p:blipFill>
          <a:blip r:embed="rId3">
            <a:alphaModFix amt="26000"/>
          </a:blip>
          <a:stretch>
            <a:fillRect/>
          </a:stretch>
        </p:blipFill>
        <p:spPr>
          <a:xfrm>
            <a:off x="10482361" y="101075"/>
            <a:ext cx="1550504" cy="1550504"/>
          </a:xfrm>
          <a:prstGeom prst="rect">
            <a:avLst/>
          </a:prstGeom>
        </p:spPr>
      </p:pic>
    </p:spTree>
    <p:extLst>
      <p:ext uri="{BB962C8B-B14F-4D97-AF65-F5344CB8AC3E}">
        <p14:creationId xmlns:p14="http://schemas.microsoft.com/office/powerpoint/2010/main" val="20301099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Flow in Intel Edison</a:t>
            </a:r>
            <a:endParaRPr lang="en-US"/>
          </a:p>
        </p:txBody>
      </p:sp>
      <p:pic>
        <p:nvPicPr>
          <p:cNvPr id="4" name="Content Placeholder 3"/>
          <p:cNvPicPr>
            <a:picLocks noGrp="1" noChangeAspect="1"/>
          </p:cNvPicPr>
          <p:nvPr>
            <p:ph idx="1"/>
          </p:nvPr>
        </p:nvPicPr>
        <p:blipFill>
          <a:blip r:embed="rId3"/>
          <a:stretch>
            <a:fillRect/>
          </a:stretch>
        </p:blipFill>
        <p:spPr>
          <a:xfrm>
            <a:off x="1285460" y="1860069"/>
            <a:ext cx="7977809" cy="4248430"/>
          </a:xfrm>
          <a:prstGeom prst="rect">
            <a:avLst/>
          </a:prstGeom>
        </p:spPr>
      </p:pic>
    </p:spTree>
    <p:extLst>
      <p:ext uri="{BB962C8B-B14F-4D97-AF65-F5344CB8AC3E}">
        <p14:creationId xmlns:p14="http://schemas.microsoft.com/office/powerpoint/2010/main" val="5246325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026" y="2308934"/>
            <a:ext cx="10058400" cy="3097382"/>
          </a:xfrm>
        </p:spPr>
      </p:pic>
    </p:spTree>
    <p:extLst>
      <p:ext uri="{BB962C8B-B14F-4D97-AF65-F5344CB8AC3E}">
        <p14:creationId xmlns:p14="http://schemas.microsoft.com/office/powerpoint/2010/main" val="241523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 </a:t>
            </a:r>
            <a:r>
              <a:rPr lang="en-US" dirty="0" err="1" smtClean="0"/>
              <a:t>RPi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3757" y="1908720"/>
            <a:ext cx="8241414" cy="4079538"/>
          </a:xfrm>
        </p:spPr>
      </p:pic>
    </p:spTree>
    <p:extLst>
      <p:ext uri="{BB962C8B-B14F-4D97-AF65-F5344CB8AC3E}">
        <p14:creationId xmlns:p14="http://schemas.microsoft.com/office/powerpoint/2010/main" val="993006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for Pi</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9010" y="1846263"/>
            <a:ext cx="6694305" cy="4022725"/>
          </a:xfrm>
        </p:spPr>
      </p:pic>
    </p:spTree>
    <p:extLst>
      <p:ext uri="{BB962C8B-B14F-4D97-AF65-F5344CB8AC3E}">
        <p14:creationId xmlns:p14="http://schemas.microsoft.com/office/powerpoint/2010/main" val="223521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755" y="651532"/>
            <a:ext cx="8998226" cy="6206468"/>
          </a:xfrm>
        </p:spPr>
      </p:pic>
      <p:sp>
        <p:nvSpPr>
          <p:cNvPr id="2" name="Title 1"/>
          <p:cNvSpPr>
            <a:spLocks noGrp="1"/>
          </p:cNvSpPr>
          <p:nvPr>
            <p:ph type="title"/>
          </p:nvPr>
        </p:nvSpPr>
        <p:spPr>
          <a:xfrm>
            <a:off x="1075755" y="96257"/>
            <a:ext cx="10058400" cy="725378"/>
          </a:xfrm>
        </p:spPr>
        <p:txBody>
          <a:bodyPr>
            <a:normAutofit/>
          </a:bodyPr>
          <a:lstStyle/>
          <a:p>
            <a:r>
              <a:rPr lang="en-US" sz="3200" u="sng" dirty="0" smtClean="0"/>
              <a:t>Master Control Flow in Raspberry Pi</a:t>
            </a:r>
            <a:endParaRPr lang="en-US" sz="3200" u="sng" dirty="0"/>
          </a:p>
        </p:txBody>
      </p:sp>
    </p:spTree>
    <p:extLst>
      <p:ext uri="{BB962C8B-B14F-4D97-AF65-F5344CB8AC3E}">
        <p14:creationId xmlns:p14="http://schemas.microsoft.com/office/powerpoint/2010/main" val="589518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 IBM </a:t>
            </a:r>
            <a:r>
              <a:rPr lang="en-US" dirty="0" err="1" smtClean="0"/>
              <a:t>BlueMix</a:t>
            </a:r>
            <a:endParaRPr lang="en-US" dirty="0"/>
          </a:p>
        </p:txBody>
      </p:sp>
      <p:pic>
        <p:nvPicPr>
          <p:cNvPr id="4" name="Content Placeholder 3"/>
          <p:cNvPicPr>
            <a:picLocks noGrp="1" noChangeAspect="1"/>
          </p:cNvPicPr>
          <p:nvPr>
            <p:ph idx="1"/>
          </p:nvPr>
        </p:nvPicPr>
        <p:blipFill>
          <a:blip r:embed="rId3"/>
          <a:stretch>
            <a:fillRect/>
          </a:stretch>
        </p:blipFill>
        <p:spPr>
          <a:xfrm>
            <a:off x="1298041" y="1846263"/>
            <a:ext cx="9656244" cy="4022725"/>
          </a:xfrm>
          <a:prstGeom prst="rect">
            <a:avLst/>
          </a:prstGeom>
        </p:spPr>
      </p:pic>
    </p:spTree>
    <p:extLst>
      <p:ext uri="{BB962C8B-B14F-4D97-AF65-F5344CB8AC3E}">
        <p14:creationId xmlns:p14="http://schemas.microsoft.com/office/powerpoint/2010/main" val="1710703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262" y="286604"/>
            <a:ext cx="10559424" cy="366540"/>
          </a:xfrm>
        </p:spPr>
        <p:txBody>
          <a:bodyPr>
            <a:noAutofit/>
          </a:bodyPr>
          <a:lstStyle/>
          <a:p>
            <a:r>
              <a:rPr lang="en-US" sz="3200" dirty="0" err="1" smtClean="0"/>
              <a:t>Cloudant</a:t>
            </a:r>
            <a:r>
              <a:rPr lang="en-US" sz="3200" dirty="0" smtClean="0"/>
              <a:t> data storage</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262" y="773559"/>
            <a:ext cx="10642436" cy="5403084"/>
          </a:xfrm>
        </p:spPr>
      </p:pic>
    </p:spTree>
    <p:extLst>
      <p:ext uri="{BB962C8B-B14F-4D97-AF65-F5344CB8AC3E}">
        <p14:creationId xmlns:p14="http://schemas.microsoft.com/office/powerpoint/2010/main" val="1132067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13" y="153658"/>
            <a:ext cx="11779197" cy="5942341"/>
          </a:xfrm>
        </p:spPr>
      </p:pic>
    </p:spTree>
    <p:extLst>
      <p:ext uri="{BB962C8B-B14F-4D97-AF65-F5344CB8AC3E}">
        <p14:creationId xmlns:p14="http://schemas.microsoft.com/office/powerpoint/2010/main" val="2042206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58" y="146804"/>
            <a:ext cx="11993394" cy="5957316"/>
          </a:xfrm>
        </p:spPr>
      </p:pic>
    </p:spTree>
    <p:extLst>
      <p:ext uri="{BB962C8B-B14F-4D97-AF65-F5344CB8AC3E}">
        <p14:creationId xmlns:p14="http://schemas.microsoft.com/office/powerpoint/2010/main" val="103899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125967"/>
            <a:ext cx="10058400" cy="914668"/>
          </a:xfrm>
        </p:spPr>
        <p:txBody>
          <a:bodyPr/>
          <a:lstStyle/>
          <a:p>
            <a:r>
              <a:rPr lang="en-US" dirty="0" smtClean="0"/>
              <a:t>IoT Classification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93" y="1040635"/>
            <a:ext cx="11512164" cy="4846966"/>
          </a:xfrm>
          <a:prstGeom prst="rect">
            <a:avLst/>
          </a:prstGeom>
        </p:spPr>
      </p:pic>
      <p:sp>
        <p:nvSpPr>
          <p:cNvPr id="5" name="TextBox 4"/>
          <p:cNvSpPr txBox="1"/>
          <p:nvPr/>
        </p:nvSpPr>
        <p:spPr>
          <a:xfrm>
            <a:off x="0" y="6060519"/>
            <a:ext cx="12192000" cy="246221"/>
          </a:xfrm>
          <a:prstGeom prst="rect">
            <a:avLst/>
          </a:prstGeom>
          <a:noFill/>
        </p:spPr>
        <p:txBody>
          <a:bodyPr wrap="square" rtlCol="0">
            <a:spAutoFit/>
          </a:bodyPr>
          <a:lstStyle/>
          <a:p>
            <a:r>
              <a:rPr lang="en-US" sz="1000" dirty="0" smtClean="0"/>
              <a:t>Image Courtesy</a:t>
            </a:r>
            <a:r>
              <a:rPr lang="en-US" sz="1000" dirty="0"/>
              <a:t>: Yuichi Kawamoto, Hiroki </a:t>
            </a:r>
            <a:r>
              <a:rPr lang="en-US" sz="1000" dirty="0" err="1"/>
              <a:t>Nishiyama</a:t>
            </a:r>
            <a:r>
              <a:rPr lang="en-US" sz="1000" dirty="0"/>
              <a:t>, </a:t>
            </a:r>
            <a:r>
              <a:rPr lang="en-US" sz="1000" dirty="0" err="1"/>
              <a:t>Nei</a:t>
            </a:r>
            <a:r>
              <a:rPr lang="en-US" sz="1000" dirty="0"/>
              <a:t> Kato, Naoko Yoshimura, and Shinichi Yamamoto</a:t>
            </a:r>
            <a:r>
              <a:rPr lang="en-US" sz="1000" dirty="0" smtClean="0"/>
              <a:t>, </a:t>
            </a:r>
            <a:r>
              <a:rPr lang="en-US" sz="1000" dirty="0"/>
              <a:t>"Internet of Things (IoT): </a:t>
            </a:r>
            <a:r>
              <a:rPr lang="en-US" sz="1000" dirty="0" smtClean="0"/>
              <a:t>Present State </a:t>
            </a:r>
            <a:r>
              <a:rPr lang="en-US" sz="1000" dirty="0"/>
              <a:t>and Future Prospects", IEICE Transactions on Information and </a:t>
            </a:r>
            <a:r>
              <a:rPr lang="en-US" sz="1000" dirty="0" smtClean="0"/>
              <a:t>Systems, Oct</a:t>
            </a:r>
            <a:r>
              <a:rPr lang="en-US" sz="1000" dirty="0"/>
              <a:t>. </a:t>
            </a:r>
            <a:r>
              <a:rPr lang="en-US" sz="1000" dirty="0" smtClean="0"/>
              <a:t>2014</a:t>
            </a:r>
          </a:p>
        </p:txBody>
      </p:sp>
    </p:spTree>
    <p:extLst>
      <p:ext uri="{BB962C8B-B14F-4D97-AF65-F5344CB8AC3E}">
        <p14:creationId xmlns:p14="http://schemas.microsoft.com/office/powerpoint/2010/main" val="20255698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931" y="2014331"/>
            <a:ext cx="11119069" cy="3462328"/>
          </a:xfrm>
        </p:spPr>
      </p:pic>
    </p:spTree>
    <p:extLst>
      <p:ext uri="{BB962C8B-B14F-4D97-AF65-F5344CB8AC3E}">
        <p14:creationId xmlns:p14="http://schemas.microsoft.com/office/powerpoint/2010/main" val="7269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smtClean="0"/>
              <a:t>Use of Voice to control IoT devices</a:t>
            </a:r>
          </a:p>
          <a:p>
            <a:pPr>
              <a:buFont typeface="Wingdings" charset="2"/>
              <a:buChar char="Ø"/>
            </a:pPr>
            <a:r>
              <a:rPr lang="en-US" dirty="0" smtClean="0"/>
              <a:t>Need for effortless updates and connection using Node-Red</a:t>
            </a:r>
          </a:p>
          <a:p>
            <a:pPr lvl="1">
              <a:buFont typeface="Wingdings" charset="2"/>
              <a:buChar char="Ø"/>
            </a:pPr>
            <a:r>
              <a:rPr lang="en-US" dirty="0" smtClean="0"/>
              <a:t>Scenario: Brightness control in Edison by changing Regulator value </a:t>
            </a:r>
            <a:r>
              <a:rPr lang="en-US" smtClean="0"/>
              <a:t>in Node-Red</a:t>
            </a:r>
            <a:endParaRPr lang="en-US" dirty="0" smtClean="0"/>
          </a:p>
          <a:p>
            <a:pPr>
              <a:buFont typeface="Wingdings" charset="2"/>
              <a:buChar char="Ø"/>
            </a:pPr>
            <a:r>
              <a:rPr lang="en-US" dirty="0" smtClean="0"/>
              <a:t>Control on any device from remote locations</a:t>
            </a:r>
          </a:p>
          <a:p>
            <a:pPr>
              <a:buFont typeface="Wingdings" charset="2"/>
              <a:buChar char="Ø"/>
            </a:pPr>
            <a:r>
              <a:rPr lang="en-US" dirty="0" smtClean="0"/>
              <a:t>No limitation of distance</a:t>
            </a:r>
          </a:p>
          <a:p>
            <a:pPr>
              <a:buFont typeface="Wingdings" charset="2"/>
              <a:buChar char="Ø"/>
            </a:pPr>
            <a:endParaRPr lang="en-US" dirty="0" smtClean="0"/>
          </a:p>
        </p:txBody>
      </p:sp>
    </p:spTree>
    <p:extLst>
      <p:ext uri="{BB962C8B-B14F-4D97-AF65-F5344CB8AC3E}">
        <p14:creationId xmlns:p14="http://schemas.microsoft.com/office/powerpoint/2010/main" val="10427213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Estimates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4958" y="2319229"/>
            <a:ext cx="2161049" cy="11807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8" y="1993435"/>
            <a:ext cx="1623848" cy="9776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81" y="1971758"/>
            <a:ext cx="3568858" cy="138629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18" y="4081814"/>
            <a:ext cx="3440275" cy="15461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5482" y="3408440"/>
            <a:ext cx="3457133" cy="13685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9969" y="3174209"/>
            <a:ext cx="2527250" cy="160282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3793" y="5021900"/>
            <a:ext cx="2561264" cy="121202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6853" y="4654542"/>
            <a:ext cx="2726741" cy="1579385"/>
          </a:xfrm>
          <a:prstGeom prst="rect">
            <a:avLst/>
          </a:prstGeom>
        </p:spPr>
      </p:pic>
    </p:spTree>
    <p:extLst>
      <p:ext uri="{BB962C8B-B14F-4D97-AF65-F5344CB8AC3E}">
        <p14:creationId xmlns:p14="http://schemas.microsoft.com/office/powerpoint/2010/main" val="180326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301066" y="3115732"/>
            <a:ext cx="6854613" cy="2753361"/>
          </a:xfrm>
        </p:spPr>
        <p:txBody>
          <a:bodyPr>
            <a:normAutofit/>
          </a:bodyPr>
          <a:lstStyle/>
          <a:p>
            <a:r>
              <a:rPr lang="en-US" sz="4800" dirty="0" smtClean="0"/>
              <a:t>Thank You</a:t>
            </a:r>
            <a:endParaRPr lang="en-US" sz="4800" dirty="0"/>
          </a:p>
        </p:txBody>
      </p:sp>
    </p:spTree>
    <p:extLst>
      <p:ext uri="{BB962C8B-B14F-4D97-AF65-F5344CB8AC3E}">
        <p14:creationId xmlns:p14="http://schemas.microsoft.com/office/powerpoint/2010/main" val="914824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56274" y="1846982"/>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Evolution of Human Machine Interaction</a:t>
            </a:r>
            <a:endParaRPr lang="en-US" dirty="0"/>
          </a:p>
        </p:txBody>
      </p:sp>
    </p:spTree>
    <p:extLst>
      <p:ext uri="{BB962C8B-B14F-4D97-AF65-F5344CB8AC3E}">
        <p14:creationId xmlns:p14="http://schemas.microsoft.com/office/powerpoint/2010/main" val="1416536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8142" y="2528276"/>
            <a:ext cx="3238022" cy="2983028"/>
          </a:xfrm>
          <a:prstGeom prst="rect">
            <a:avLst/>
          </a:prstGeom>
        </p:spPr>
      </p:pic>
      <p:pic>
        <p:nvPicPr>
          <p:cNvPr id="5" name="Picture 4"/>
          <p:cNvPicPr>
            <a:picLocks noChangeAspect="1"/>
          </p:cNvPicPr>
          <p:nvPr/>
        </p:nvPicPr>
        <p:blipFill>
          <a:blip r:embed="rId4"/>
          <a:stretch>
            <a:fillRect/>
          </a:stretch>
        </p:blipFill>
        <p:spPr>
          <a:xfrm>
            <a:off x="5592169" y="2552550"/>
            <a:ext cx="4806890" cy="2670495"/>
          </a:xfrm>
          <a:prstGeom prst="rect">
            <a:avLst/>
          </a:prstGeom>
        </p:spPr>
      </p:pic>
      <p:sp>
        <p:nvSpPr>
          <p:cNvPr id="6" name="Title 5"/>
          <p:cNvSpPr>
            <a:spLocks noGrp="1"/>
          </p:cNvSpPr>
          <p:nvPr>
            <p:ph type="title"/>
          </p:nvPr>
        </p:nvSpPr>
        <p:spPr/>
        <p:txBody>
          <a:bodyPr>
            <a:normAutofit/>
          </a:bodyPr>
          <a:lstStyle/>
          <a:p>
            <a:r>
              <a:rPr lang="en-US" sz="2800" dirty="0"/>
              <a:t>1. Screen and Keyboard, Text-bases UI computers.</a:t>
            </a:r>
            <a:br>
              <a:rPr lang="en-US" sz="2800" dirty="0"/>
            </a:br>
            <a:endParaRPr lang="en-US" sz="2800" dirty="0"/>
          </a:p>
        </p:txBody>
      </p:sp>
    </p:spTree>
    <p:extLst>
      <p:ext uri="{BB962C8B-B14F-4D97-AF65-F5344CB8AC3E}">
        <p14:creationId xmlns:p14="http://schemas.microsoft.com/office/powerpoint/2010/main" val="374155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240" y="554327"/>
            <a:ext cx="10058400" cy="902117"/>
          </a:xfrm>
        </p:spPr>
        <p:txBody>
          <a:bodyPr>
            <a:normAutofit/>
          </a:bodyPr>
          <a:lstStyle/>
          <a:p>
            <a:r>
              <a:rPr lang="en-US" sz="2800" dirty="0" smtClean="0"/>
              <a:t>2. Mouse</a:t>
            </a:r>
            <a:r>
              <a:rPr lang="en-US" sz="2800" dirty="0"/>
              <a:t>, GUI computers</a:t>
            </a:r>
          </a:p>
        </p:txBody>
      </p:sp>
      <p:pic>
        <p:nvPicPr>
          <p:cNvPr id="4" name="Content Placeholder 3"/>
          <p:cNvPicPr>
            <a:picLocks noGrp="1" noChangeAspect="1"/>
          </p:cNvPicPr>
          <p:nvPr>
            <p:ph idx="1"/>
          </p:nvPr>
        </p:nvPicPr>
        <p:blipFill>
          <a:blip r:embed="rId3"/>
          <a:stretch>
            <a:fillRect/>
          </a:stretch>
        </p:blipFill>
        <p:spPr>
          <a:xfrm>
            <a:off x="1189240" y="2105374"/>
            <a:ext cx="3970043" cy="2879581"/>
          </a:xfrm>
          <a:prstGeom prst="rect">
            <a:avLst/>
          </a:prstGeom>
        </p:spPr>
      </p:pic>
      <p:pic>
        <p:nvPicPr>
          <p:cNvPr id="5" name="Picture 4"/>
          <p:cNvPicPr>
            <a:picLocks noChangeAspect="1"/>
          </p:cNvPicPr>
          <p:nvPr/>
        </p:nvPicPr>
        <p:blipFill>
          <a:blip r:embed="rId4"/>
          <a:stretch>
            <a:fillRect/>
          </a:stretch>
        </p:blipFill>
        <p:spPr>
          <a:xfrm>
            <a:off x="6076335" y="2105375"/>
            <a:ext cx="3746091" cy="2892028"/>
          </a:xfrm>
          <a:prstGeom prst="rect">
            <a:avLst/>
          </a:prstGeom>
        </p:spPr>
      </p:pic>
    </p:spTree>
    <p:extLst>
      <p:ext uri="{BB962C8B-B14F-4D97-AF65-F5344CB8AC3E}">
        <p14:creationId xmlns:p14="http://schemas.microsoft.com/office/powerpoint/2010/main" val="21038361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3. Touch Screen, Portable devices.</a:t>
            </a:r>
          </a:p>
        </p:txBody>
      </p:sp>
      <p:pic>
        <p:nvPicPr>
          <p:cNvPr id="4" name="Content Placeholder 3"/>
          <p:cNvPicPr>
            <a:picLocks noGrp="1" noChangeAspect="1"/>
          </p:cNvPicPr>
          <p:nvPr>
            <p:ph idx="1"/>
          </p:nvPr>
        </p:nvPicPr>
        <p:blipFill>
          <a:blip r:embed="rId3"/>
          <a:stretch>
            <a:fillRect/>
          </a:stretch>
        </p:blipFill>
        <p:spPr>
          <a:xfrm>
            <a:off x="1226531" y="1900051"/>
            <a:ext cx="6034087" cy="4022725"/>
          </a:xfrm>
          <a:prstGeom prst="rect">
            <a:avLst/>
          </a:prstGeom>
        </p:spPr>
      </p:pic>
    </p:spTree>
    <p:extLst>
      <p:ext uri="{BB962C8B-B14F-4D97-AF65-F5344CB8AC3E}">
        <p14:creationId xmlns:p14="http://schemas.microsoft.com/office/powerpoint/2010/main" val="243328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4. </a:t>
            </a:r>
            <a:r>
              <a:rPr lang="en-US" sz="2800" dirty="0" smtClean="0"/>
              <a:t>Voice-control</a:t>
            </a:r>
            <a:endParaRPr lang="en-US" sz="2800" dirty="0"/>
          </a:p>
        </p:txBody>
      </p:sp>
      <p:pic>
        <p:nvPicPr>
          <p:cNvPr id="4" name="Content Placeholder 3"/>
          <p:cNvPicPr>
            <a:picLocks noGrp="1" noChangeAspect="1"/>
          </p:cNvPicPr>
          <p:nvPr>
            <p:ph idx="1"/>
          </p:nvPr>
        </p:nvPicPr>
        <p:blipFill>
          <a:blip r:embed="rId3"/>
          <a:stretch>
            <a:fillRect/>
          </a:stretch>
        </p:blipFill>
        <p:spPr>
          <a:xfrm>
            <a:off x="1242279" y="2123400"/>
            <a:ext cx="3204009" cy="2403007"/>
          </a:xfrm>
          <a:prstGeom prst="rect">
            <a:avLst/>
          </a:prstGeom>
        </p:spPr>
      </p:pic>
      <p:pic>
        <p:nvPicPr>
          <p:cNvPr id="5" name="Picture 4"/>
          <p:cNvPicPr>
            <a:picLocks noChangeAspect="1"/>
          </p:cNvPicPr>
          <p:nvPr/>
        </p:nvPicPr>
        <p:blipFill>
          <a:blip r:embed="rId4"/>
          <a:stretch>
            <a:fillRect/>
          </a:stretch>
        </p:blipFill>
        <p:spPr>
          <a:xfrm>
            <a:off x="8411003" y="3866606"/>
            <a:ext cx="3600954" cy="2398602"/>
          </a:xfrm>
          <a:prstGeom prst="rect">
            <a:avLst/>
          </a:prstGeom>
        </p:spPr>
      </p:pic>
      <p:pic>
        <p:nvPicPr>
          <p:cNvPr id="6" name="Picture 5"/>
          <p:cNvPicPr>
            <a:picLocks noChangeAspect="1"/>
          </p:cNvPicPr>
          <p:nvPr/>
        </p:nvPicPr>
        <p:blipFill>
          <a:blip r:embed="rId5"/>
          <a:stretch>
            <a:fillRect/>
          </a:stretch>
        </p:blipFill>
        <p:spPr>
          <a:xfrm>
            <a:off x="4589088" y="3043645"/>
            <a:ext cx="3679115" cy="2452743"/>
          </a:xfrm>
          <a:prstGeom prst="rect">
            <a:avLst/>
          </a:prstGeom>
        </p:spPr>
      </p:pic>
    </p:spTree>
    <p:extLst>
      <p:ext uri="{BB962C8B-B14F-4D97-AF65-F5344CB8AC3E}">
        <p14:creationId xmlns:p14="http://schemas.microsoft.com/office/powerpoint/2010/main" val="158032955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562</TotalTime>
  <Words>1916</Words>
  <Application>Microsoft Macintosh PowerPoint</Application>
  <PresentationFormat>Widescreen</PresentationFormat>
  <Paragraphs>269</Paragraphs>
  <Slides>43</Slides>
  <Notes>29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Calibri</vt:lpstr>
      <vt:lpstr>Calibri Light</vt:lpstr>
      <vt:lpstr>Courier New</vt:lpstr>
      <vt:lpstr>Mangal</vt:lpstr>
      <vt:lpstr>Wingdings</vt:lpstr>
      <vt:lpstr>Retrospect</vt:lpstr>
      <vt:lpstr>Internet of Things Using Node-Red and Alexa</vt:lpstr>
      <vt:lpstr>What is IoT?</vt:lpstr>
      <vt:lpstr>Applications</vt:lpstr>
      <vt:lpstr>IoT Classification</vt:lpstr>
      <vt:lpstr>PowerPoint Presentation</vt:lpstr>
      <vt:lpstr>1. Screen and Keyboard, Text-bases UI computers. </vt:lpstr>
      <vt:lpstr>2. Mouse, GUI computers</vt:lpstr>
      <vt:lpstr>3. Touch Screen, Portable devices.</vt:lpstr>
      <vt:lpstr>4. Voice-control</vt:lpstr>
      <vt:lpstr>Applications of Voice Control and IoT</vt:lpstr>
      <vt:lpstr>Lets get into the project</vt:lpstr>
      <vt:lpstr>IoT Devices</vt:lpstr>
      <vt:lpstr>Raspberry Pi 3 Model B</vt:lpstr>
      <vt:lpstr>Intel Edison</vt:lpstr>
      <vt:lpstr>ESP8266</vt:lpstr>
      <vt:lpstr>ESP32</vt:lpstr>
      <vt:lpstr>SENSORS</vt:lpstr>
      <vt:lpstr>ACTUATORS</vt:lpstr>
      <vt:lpstr>Working of LED</vt:lpstr>
      <vt:lpstr>Working of Relay</vt:lpstr>
      <vt:lpstr>MQTT</vt:lpstr>
      <vt:lpstr>Publish / Subscribe</vt:lpstr>
      <vt:lpstr>MQTT Broker</vt:lpstr>
      <vt:lpstr>Advantages of EC2</vt:lpstr>
      <vt:lpstr>PowerPoint Presentation</vt:lpstr>
      <vt:lpstr>PowerPoint Presentation</vt:lpstr>
      <vt:lpstr>PowerPoint Presentation</vt:lpstr>
      <vt:lpstr>Alexa</vt:lpstr>
      <vt:lpstr>Basic Examples</vt:lpstr>
      <vt:lpstr>Node-RED</vt:lpstr>
      <vt:lpstr>Flow in Intel Edison</vt:lpstr>
      <vt:lpstr>PowerPoint Presentation</vt:lpstr>
      <vt:lpstr>Flow in RPi</vt:lpstr>
      <vt:lpstr>Dashboard for Pi</vt:lpstr>
      <vt:lpstr>Master Control Flow in Raspberry Pi</vt:lpstr>
      <vt:lpstr>Flow in IBM BlueMix</vt:lpstr>
      <vt:lpstr>Cloudant data storage</vt:lpstr>
      <vt:lpstr>PowerPoint Presentation</vt:lpstr>
      <vt:lpstr>PowerPoint Presentation</vt:lpstr>
      <vt:lpstr>Demo</vt:lpstr>
      <vt:lpstr>CONCLUSION</vt:lpstr>
      <vt:lpstr>Cost Estimates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Using Node-Red and Alexa</dc:title>
  <dc:creator>Anoja Rajalakshmi</dc:creator>
  <cp:lastModifiedBy>Anoja Rajalakshmi</cp:lastModifiedBy>
  <cp:revision>68</cp:revision>
  <dcterms:created xsi:type="dcterms:W3CDTF">2017-08-12T16:38:29Z</dcterms:created>
  <dcterms:modified xsi:type="dcterms:W3CDTF">2017-08-25T00:19:08Z</dcterms:modified>
</cp:coreProperties>
</file>